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75" r:id="rId3"/>
    <p:sldId id="272" r:id="rId4"/>
    <p:sldId id="286" r:id="rId5"/>
    <p:sldId id="338" r:id="rId6"/>
    <p:sldId id="339" r:id="rId7"/>
    <p:sldId id="287" r:id="rId8"/>
    <p:sldId id="288" r:id="rId9"/>
    <p:sldId id="289" r:id="rId10"/>
    <p:sldId id="290" r:id="rId11"/>
    <p:sldId id="291" r:id="rId12"/>
    <p:sldId id="293" r:id="rId13"/>
    <p:sldId id="294" r:id="rId14"/>
    <p:sldId id="268" r:id="rId15"/>
    <p:sldId id="271" r:id="rId16"/>
    <p:sldId id="266" r:id="rId17"/>
    <p:sldId id="265" r:id="rId18"/>
    <p:sldId id="340" r:id="rId19"/>
    <p:sldId id="316" r:id="rId20"/>
    <p:sldId id="317" r:id="rId21"/>
    <p:sldId id="318" r:id="rId22"/>
    <p:sldId id="319" r:id="rId23"/>
    <p:sldId id="320" r:id="rId24"/>
    <p:sldId id="321" r:id="rId25"/>
    <p:sldId id="323" r:id="rId26"/>
    <p:sldId id="324" r:id="rId27"/>
    <p:sldId id="325" r:id="rId28"/>
    <p:sldId id="326" r:id="rId29"/>
    <p:sldId id="327" r:id="rId30"/>
    <p:sldId id="332" r:id="rId31"/>
    <p:sldId id="329" r:id="rId32"/>
    <p:sldId id="330" r:id="rId33"/>
    <p:sldId id="331" r:id="rId34"/>
    <p:sldId id="333" r:id="rId35"/>
    <p:sldId id="334" r:id="rId36"/>
    <p:sldId id="335" r:id="rId37"/>
    <p:sldId id="336" r:id="rId38"/>
    <p:sldId id="337" r:id="rId39"/>
  </p:sldIdLst>
  <p:sldSz cx="12192000" cy="6858000"/>
  <p:notesSz cx="6858000" cy="9144000"/>
  <p:defaultTextStyle>
    <a:defPPr>
      <a:defRPr lang="en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02" d="100"/>
          <a:sy n="102" d="100"/>
        </p:scale>
        <p:origin x="19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sxxz.blogspot.com/2010/09/plants-unhappy-about-global-warming.html" TargetMode="External"/><Relationship Id="rId1" Type="http://schemas.openxmlformats.org/officeDocument/2006/relationships/image" Target="../media/image6.jp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hyperlink" Target="https://en.wikipedia.org/wiki/Mercury_in_fish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sxxz.blogspot.com/2010/09/plants-unhappy-about-global-warming.html" TargetMode="External"/><Relationship Id="rId1" Type="http://schemas.openxmlformats.org/officeDocument/2006/relationships/image" Target="../media/image6.jp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hyperlink" Target="https://en.wikipedia.org/wiki/Mercury_in_fish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24BFE4-04C0-46DB-AF98-ED4CDA8720D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4C8A849-8574-4B8C-8B4D-E65ECC922C23}">
      <dgm:prSet custT="1"/>
      <dgm:spPr/>
      <dgm:t>
        <a:bodyPr/>
        <a:lstStyle/>
        <a:p>
          <a:r>
            <a:rPr lang="es-MX" sz="2800" dirty="0"/>
            <a:t>Eficiencia con la que la energía puede ser transferida entre niveles tróficos sucesivos.</a:t>
          </a:r>
          <a:endParaRPr lang="en-US" sz="2800" dirty="0"/>
        </a:p>
      </dgm:t>
    </dgm:pt>
    <dgm:pt modelId="{16ACE400-0D12-4A36-810C-644481DC7785}" type="parTrans" cxnId="{507040C6-4BF1-4B32-97D4-0A1ACE5221D2}">
      <dgm:prSet/>
      <dgm:spPr/>
      <dgm:t>
        <a:bodyPr/>
        <a:lstStyle/>
        <a:p>
          <a:endParaRPr lang="en-US" sz="2800"/>
        </a:p>
      </dgm:t>
    </dgm:pt>
    <dgm:pt modelId="{78CCE976-1F26-4DB4-AD55-F2E527A8F47E}" type="sibTrans" cxnId="{507040C6-4BF1-4B32-97D4-0A1ACE5221D2}">
      <dgm:prSet/>
      <dgm:spPr/>
      <dgm:t>
        <a:bodyPr/>
        <a:lstStyle/>
        <a:p>
          <a:endParaRPr lang="en-US" sz="2800"/>
        </a:p>
      </dgm:t>
    </dgm:pt>
    <dgm:pt modelId="{14E76E13-BB49-4C7E-9D0A-B480FA458352}">
      <dgm:prSet custT="1"/>
      <dgm:spPr/>
      <dgm:t>
        <a:bodyPr/>
        <a:lstStyle/>
        <a:p>
          <a:r>
            <a:rPr lang="es-MX" sz="2800"/>
            <a:t>Cantidad de energía que se extrae de un nivel trófico </a:t>
          </a:r>
          <a:r>
            <a:rPr lang="el-GR" sz="2800"/>
            <a:t>λ</a:t>
          </a:r>
          <a:r>
            <a:rPr lang="es-MX" sz="2800" baseline="-25000"/>
            <a:t>0</a:t>
          </a:r>
          <a:r>
            <a:rPr lang="es-MX" sz="2800"/>
            <a:t> dividida entre la energía que entra al nivel trófico </a:t>
          </a:r>
          <a:r>
            <a:rPr lang="el-GR" sz="2800"/>
            <a:t>λ</a:t>
          </a:r>
          <a:r>
            <a:rPr lang="es-MX" sz="2800" baseline="-25000"/>
            <a:t>1</a:t>
          </a:r>
          <a:endParaRPr lang="en-US" sz="2800"/>
        </a:p>
      </dgm:t>
    </dgm:pt>
    <dgm:pt modelId="{9959738F-AC4D-44FD-B0B0-AB5E68792339}" type="parTrans" cxnId="{90858D9F-F6F5-4473-B4FF-2B07D98AA745}">
      <dgm:prSet/>
      <dgm:spPr/>
      <dgm:t>
        <a:bodyPr/>
        <a:lstStyle/>
        <a:p>
          <a:endParaRPr lang="en-US" sz="2800"/>
        </a:p>
      </dgm:t>
    </dgm:pt>
    <dgm:pt modelId="{0C90078A-241A-43D5-8951-711E6EDD0D23}" type="sibTrans" cxnId="{90858D9F-F6F5-4473-B4FF-2B07D98AA745}">
      <dgm:prSet/>
      <dgm:spPr/>
      <dgm:t>
        <a:bodyPr/>
        <a:lstStyle/>
        <a:p>
          <a:endParaRPr lang="en-US" sz="2800"/>
        </a:p>
      </dgm:t>
    </dgm:pt>
    <dgm:pt modelId="{4B7DB5DB-7D00-4DD4-8B89-1CBEE2943D16}">
      <dgm:prSet custT="1"/>
      <dgm:spPr/>
      <dgm:t>
        <a:bodyPr/>
        <a:lstStyle/>
        <a:p>
          <a:r>
            <a:rPr lang="es-MX" sz="2800"/>
            <a:t>Difícil de  medir –puede ser estimada a través del uso de las eficiencias de transferencia</a:t>
          </a:r>
          <a:endParaRPr lang="en-US" sz="2800"/>
        </a:p>
      </dgm:t>
    </dgm:pt>
    <dgm:pt modelId="{A95CE634-5B99-406B-887C-24122BA70508}" type="parTrans" cxnId="{8EC99034-7232-4CC4-B5FA-03F416D0B41B}">
      <dgm:prSet/>
      <dgm:spPr/>
      <dgm:t>
        <a:bodyPr/>
        <a:lstStyle/>
        <a:p>
          <a:endParaRPr lang="en-US" sz="2800"/>
        </a:p>
      </dgm:t>
    </dgm:pt>
    <dgm:pt modelId="{3256B41B-C19F-44E7-8A83-779BEFE3357C}" type="sibTrans" cxnId="{8EC99034-7232-4CC4-B5FA-03F416D0B41B}">
      <dgm:prSet/>
      <dgm:spPr/>
      <dgm:t>
        <a:bodyPr/>
        <a:lstStyle/>
        <a:p>
          <a:endParaRPr lang="en-US" sz="2800"/>
        </a:p>
      </dgm:t>
    </dgm:pt>
    <dgm:pt modelId="{F94D19CA-893E-F442-94F0-D584673C1070}" type="pres">
      <dgm:prSet presAssocID="{6C24BFE4-04C0-46DB-AF98-ED4CDA8720D7}" presName="linear" presStyleCnt="0">
        <dgm:presLayoutVars>
          <dgm:animLvl val="lvl"/>
          <dgm:resizeHandles val="exact"/>
        </dgm:presLayoutVars>
      </dgm:prSet>
      <dgm:spPr/>
    </dgm:pt>
    <dgm:pt modelId="{EA78568D-0A35-F248-AF92-2A91CECA8391}" type="pres">
      <dgm:prSet presAssocID="{54C8A849-8574-4B8C-8B4D-E65ECC922C2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60FBDFB-6E08-4F47-912D-FFADCA6BC37E}" type="pres">
      <dgm:prSet presAssocID="{78CCE976-1F26-4DB4-AD55-F2E527A8F47E}" presName="spacer" presStyleCnt="0"/>
      <dgm:spPr/>
    </dgm:pt>
    <dgm:pt modelId="{2AF1C427-7A37-BA47-9828-4B0E5517DDD8}" type="pres">
      <dgm:prSet presAssocID="{14E76E13-BB49-4C7E-9D0A-B480FA45835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E4277D8-DBD5-5F42-913C-D7673B53060C}" type="pres">
      <dgm:prSet presAssocID="{0C90078A-241A-43D5-8951-711E6EDD0D23}" presName="spacer" presStyleCnt="0"/>
      <dgm:spPr/>
    </dgm:pt>
    <dgm:pt modelId="{D812FFF8-AE73-3E40-9EDB-C0A39ED78D79}" type="pres">
      <dgm:prSet presAssocID="{4B7DB5DB-7D00-4DD4-8B89-1CBEE2943D1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6A8BB15-3001-8F41-B946-D6D49107C0EB}" type="presOf" srcId="{4B7DB5DB-7D00-4DD4-8B89-1CBEE2943D16}" destId="{D812FFF8-AE73-3E40-9EDB-C0A39ED78D79}" srcOrd="0" destOrd="0" presId="urn:microsoft.com/office/officeart/2005/8/layout/vList2"/>
    <dgm:cxn modelId="{8EC99034-7232-4CC4-B5FA-03F416D0B41B}" srcId="{6C24BFE4-04C0-46DB-AF98-ED4CDA8720D7}" destId="{4B7DB5DB-7D00-4DD4-8B89-1CBEE2943D16}" srcOrd="2" destOrd="0" parTransId="{A95CE634-5B99-406B-887C-24122BA70508}" sibTransId="{3256B41B-C19F-44E7-8A83-779BEFE3357C}"/>
    <dgm:cxn modelId="{C02DF67F-25A7-524B-B7CC-2AF301D2050E}" type="presOf" srcId="{14E76E13-BB49-4C7E-9D0A-B480FA458352}" destId="{2AF1C427-7A37-BA47-9828-4B0E5517DDD8}" srcOrd="0" destOrd="0" presId="urn:microsoft.com/office/officeart/2005/8/layout/vList2"/>
    <dgm:cxn modelId="{90858D9F-F6F5-4473-B4FF-2B07D98AA745}" srcId="{6C24BFE4-04C0-46DB-AF98-ED4CDA8720D7}" destId="{14E76E13-BB49-4C7E-9D0A-B480FA458352}" srcOrd="1" destOrd="0" parTransId="{9959738F-AC4D-44FD-B0B0-AB5E68792339}" sibTransId="{0C90078A-241A-43D5-8951-711E6EDD0D23}"/>
    <dgm:cxn modelId="{4871DDA1-7171-CE44-AA11-0F8D7DD469D5}" type="presOf" srcId="{54C8A849-8574-4B8C-8B4D-E65ECC922C23}" destId="{EA78568D-0A35-F248-AF92-2A91CECA8391}" srcOrd="0" destOrd="0" presId="urn:microsoft.com/office/officeart/2005/8/layout/vList2"/>
    <dgm:cxn modelId="{40A087AA-7231-9D48-8301-3A05CA06D399}" type="presOf" srcId="{6C24BFE4-04C0-46DB-AF98-ED4CDA8720D7}" destId="{F94D19CA-893E-F442-94F0-D584673C1070}" srcOrd="0" destOrd="0" presId="urn:microsoft.com/office/officeart/2005/8/layout/vList2"/>
    <dgm:cxn modelId="{507040C6-4BF1-4B32-97D4-0A1ACE5221D2}" srcId="{6C24BFE4-04C0-46DB-AF98-ED4CDA8720D7}" destId="{54C8A849-8574-4B8C-8B4D-E65ECC922C23}" srcOrd="0" destOrd="0" parTransId="{16ACE400-0D12-4A36-810C-644481DC7785}" sibTransId="{78CCE976-1F26-4DB4-AD55-F2E527A8F47E}"/>
    <dgm:cxn modelId="{8D5DAFE8-70CE-3840-9665-D6886B670053}" type="presParOf" srcId="{F94D19CA-893E-F442-94F0-D584673C1070}" destId="{EA78568D-0A35-F248-AF92-2A91CECA8391}" srcOrd="0" destOrd="0" presId="urn:microsoft.com/office/officeart/2005/8/layout/vList2"/>
    <dgm:cxn modelId="{E8D8A43F-F5B9-9440-9B52-A130B81866CB}" type="presParOf" srcId="{F94D19CA-893E-F442-94F0-D584673C1070}" destId="{460FBDFB-6E08-4F47-912D-FFADCA6BC37E}" srcOrd="1" destOrd="0" presId="urn:microsoft.com/office/officeart/2005/8/layout/vList2"/>
    <dgm:cxn modelId="{AE8C7E24-BC83-E041-BC06-69C3DA8BF2DF}" type="presParOf" srcId="{F94D19CA-893E-F442-94F0-D584673C1070}" destId="{2AF1C427-7A37-BA47-9828-4B0E5517DDD8}" srcOrd="2" destOrd="0" presId="urn:microsoft.com/office/officeart/2005/8/layout/vList2"/>
    <dgm:cxn modelId="{AFBF472A-3921-BD42-917E-E0BE273E0751}" type="presParOf" srcId="{F94D19CA-893E-F442-94F0-D584673C1070}" destId="{CE4277D8-DBD5-5F42-913C-D7673B53060C}" srcOrd="3" destOrd="0" presId="urn:microsoft.com/office/officeart/2005/8/layout/vList2"/>
    <dgm:cxn modelId="{032485D4-C4DF-2B47-9982-8F412B8AF014}" type="presParOf" srcId="{F94D19CA-893E-F442-94F0-D584673C1070}" destId="{D812FFF8-AE73-3E40-9EDB-C0A39ED78D7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2461A1-68E8-4ABB-835C-BCD40CA9FF9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6B76DF5-2D39-4374-A0D6-1891E1D420C4}">
      <dgm:prSet/>
      <dgm:spPr/>
      <dgm:t>
        <a:bodyPr/>
        <a:lstStyle/>
        <a:p>
          <a:r>
            <a:rPr lang="es-MX"/>
            <a:t>E</a:t>
          </a:r>
          <a:r>
            <a:rPr lang="es-MX" baseline="-25000"/>
            <a:t>t</a:t>
          </a:r>
          <a:r>
            <a:rPr lang="es-MX"/>
            <a:t> = Eficiencia de transferencia</a:t>
          </a:r>
          <a:endParaRPr lang="en-US"/>
        </a:p>
      </dgm:t>
    </dgm:pt>
    <dgm:pt modelId="{92CAE716-F16B-43E3-8458-98A8E403C8C9}" type="parTrans" cxnId="{7F10B721-C961-4DE4-91AB-A52340CB4502}">
      <dgm:prSet/>
      <dgm:spPr/>
      <dgm:t>
        <a:bodyPr/>
        <a:lstStyle/>
        <a:p>
          <a:endParaRPr lang="en-US"/>
        </a:p>
      </dgm:t>
    </dgm:pt>
    <dgm:pt modelId="{4BE90253-800D-495F-BE65-3EB9D2DF3AD9}" type="sibTrans" cxnId="{7F10B721-C961-4DE4-91AB-A52340CB4502}">
      <dgm:prSet/>
      <dgm:spPr/>
      <dgm:t>
        <a:bodyPr/>
        <a:lstStyle/>
        <a:p>
          <a:endParaRPr lang="en-US"/>
        </a:p>
      </dgm:t>
    </dgm:pt>
    <dgm:pt modelId="{33249781-1208-450F-8BDC-9B62D4C84103}">
      <dgm:prSet/>
      <dgm:spPr/>
      <dgm:t>
        <a:bodyPr/>
        <a:lstStyle/>
        <a:p>
          <a:r>
            <a:rPr lang="es-MX"/>
            <a:t>P</a:t>
          </a:r>
          <a:r>
            <a:rPr lang="es-MX" baseline="-25000"/>
            <a:t>t</a:t>
          </a:r>
          <a:r>
            <a:rPr lang="es-MX"/>
            <a:t> = productividad del nivel trófico </a:t>
          </a:r>
          <a:r>
            <a:rPr lang="el-GR"/>
            <a:t>λ</a:t>
          </a:r>
          <a:r>
            <a:rPr lang="es-MX" baseline="-25000"/>
            <a:t>t</a:t>
          </a:r>
          <a:endParaRPr lang="en-US"/>
        </a:p>
      </dgm:t>
    </dgm:pt>
    <dgm:pt modelId="{F7191667-60CC-4ED4-8973-8703BCD79C6C}" type="parTrans" cxnId="{5E7ABF61-C39A-409F-9C98-2EC16EA56A76}">
      <dgm:prSet/>
      <dgm:spPr/>
      <dgm:t>
        <a:bodyPr/>
        <a:lstStyle/>
        <a:p>
          <a:endParaRPr lang="en-US"/>
        </a:p>
      </dgm:t>
    </dgm:pt>
    <dgm:pt modelId="{DE82C1B3-14DB-40FD-ACD5-42AB7C14C39D}" type="sibTrans" cxnId="{5E7ABF61-C39A-409F-9C98-2EC16EA56A76}">
      <dgm:prSet/>
      <dgm:spPr/>
      <dgm:t>
        <a:bodyPr/>
        <a:lstStyle/>
        <a:p>
          <a:endParaRPr lang="en-US"/>
        </a:p>
      </dgm:t>
    </dgm:pt>
    <dgm:pt modelId="{C14BD455-DB7A-4D55-9D51-BE8BB1B77886}">
      <dgm:prSet/>
      <dgm:spPr/>
      <dgm:t>
        <a:bodyPr/>
        <a:lstStyle/>
        <a:p>
          <a:r>
            <a:rPr lang="es-MX"/>
            <a:t>P</a:t>
          </a:r>
          <a:r>
            <a:rPr lang="es-MX" baseline="-25000"/>
            <a:t>t-1</a:t>
          </a:r>
          <a:r>
            <a:rPr lang="es-MX"/>
            <a:t> = productividad del nivel trófico </a:t>
          </a:r>
          <a:r>
            <a:rPr lang="el-GR"/>
            <a:t>λ</a:t>
          </a:r>
          <a:r>
            <a:rPr lang="es-MX" baseline="-25000"/>
            <a:t>t-1</a:t>
          </a:r>
          <a:endParaRPr lang="en-US"/>
        </a:p>
      </dgm:t>
    </dgm:pt>
    <dgm:pt modelId="{87FDE99B-EB62-4A6F-BE53-5B05430BACE9}" type="parTrans" cxnId="{A74AE633-1214-4F76-88F0-2DE8577489F5}">
      <dgm:prSet/>
      <dgm:spPr/>
      <dgm:t>
        <a:bodyPr/>
        <a:lstStyle/>
        <a:p>
          <a:endParaRPr lang="en-US"/>
        </a:p>
      </dgm:t>
    </dgm:pt>
    <dgm:pt modelId="{8991441A-2B2F-44B3-924F-D56AA7C339F5}" type="sibTrans" cxnId="{A74AE633-1214-4F76-88F0-2DE8577489F5}">
      <dgm:prSet/>
      <dgm:spPr/>
      <dgm:t>
        <a:bodyPr/>
        <a:lstStyle/>
        <a:p>
          <a:endParaRPr lang="en-US"/>
        </a:p>
      </dgm:t>
    </dgm:pt>
    <dgm:pt modelId="{57A219A1-CFF3-40E4-8F20-2154B01F5FE6}">
      <dgm:prSet/>
      <dgm:spPr/>
      <dgm:t>
        <a:bodyPr/>
        <a:lstStyle/>
        <a:p>
          <a:r>
            <a:rPr lang="es-MX"/>
            <a:t>E</a:t>
          </a:r>
          <a:r>
            <a:rPr lang="es-MX" baseline="-25000"/>
            <a:t>t</a:t>
          </a:r>
          <a:r>
            <a:rPr lang="es-MX"/>
            <a:t> = P</a:t>
          </a:r>
          <a:r>
            <a:rPr lang="es-MX" baseline="-25000"/>
            <a:t>t</a:t>
          </a:r>
          <a:r>
            <a:rPr lang="es-MX"/>
            <a:t>/P</a:t>
          </a:r>
          <a:r>
            <a:rPr lang="es-MX" baseline="-25000"/>
            <a:t>t-1</a:t>
          </a:r>
          <a:endParaRPr lang="en-US"/>
        </a:p>
      </dgm:t>
    </dgm:pt>
    <dgm:pt modelId="{BBDD67D8-88F7-47A0-969F-9222658EBFE0}" type="parTrans" cxnId="{B1CD8875-37E7-469C-9D04-85487638E7BF}">
      <dgm:prSet/>
      <dgm:spPr/>
      <dgm:t>
        <a:bodyPr/>
        <a:lstStyle/>
        <a:p>
          <a:endParaRPr lang="en-US"/>
        </a:p>
      </dgm:t>
    </dgm:pt>
    <dgm:pt modelId="{F201D6A4-C776-42BE-A950-DDA1762C5488}" type="sibTrans" cxnId="{B1CD8875-37E7-469C-9D04-85487638E7BF}">
      <dgm:prSet/>
      <dgm:spPr/>
      <dgm:t>
        <a:bodyPr/>
        <a:lstStyle/>
        <a:p>
          <a:endParaRPr lang="en-US"/>
        </a:p>
      </dgm:t>
    </dgm:pt>
    <dgm:pt modelId="{04983D44-EF71-4984-8A68-FCE286E5B12A}">
      <dgm:prSet/>
      <dgm:spPr/>
      <dgm:t>
        <a:bodyPr/>
        <a:lstStyle/>
        <a:p>
          <a:r>
            <a:rPr lang="es-MX" dirty="0"/>
            <a:t>*  No todos los organismos se transfieren… Algunos mueren por otras causas distintas a la depredación (y entran al ciclo del detritus)</a:t>
          </a:r>
          <a:endParaRPr lang="en-US" dirty="0"/>
        </a:p>
      </dgm:t>
    </dgm:pt>
    <dgm:pt modelId="{F8340CB2-5F8E-4621-B016-FF0AE6020CB2}" type="parTrans" cxnId="{64C2C88F-EF90-4182-AB3F-4CA15502D6D7}">
      <dgm:prSet/>
      <dgm:spPr/>
      <dgm:t>
        <a:bodyPr/>
        <a:lstStyle/>
        <a:p>
          <a:endParaRPr lang="en-US"/>
        </a:p>
      </dgm:t>
    </dgm:pt>
    <dgm:pt modelId="{5D893CDD-4FA3-49AB-A36E-7546A34B21A6}" type="sibTrans" cxnId="{64C2C88F-EF90-4182-AB3F-4CA15502D6D7}">
      <dgm:prSet/>
      <dgm:spPr/>
      <dgm:t>
        <a:bodyPr/>
        <a:lstStyle/>
        <a:p>
          <a:endParaRPr lang="en-US"/>
        </a:p>
      </dgm:t>
    </dgm:pt>
    <dgm:pt modelId="{ED7A9267-FE7B-4843-A56B-214901E03A10}" type="pres">
      <dgm:prSet presAssocID="{932461A1-68E8-4ABB-835C-BCD40CA9FF99}" presName="linear" presStyleCnt="0">
        <dgm:presLayoutVars>
          <dgm:animLvl val="lvl"/>
          <dgm:resizeHandles val="exact"/>
        </dgm:presLayoutVars>
      </dgm:prSet>
      <dgm:spPr/>
    </dgm:pt>
    <dgm:pt modelId="{F330319E-4B3C-4B4D-989D-A608D1C01BEF}" type="pres">
      <dgm:prSet presAssocID="{F6B76DF5-2D39-4374-A0D6-1891E1D420C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F13C10C-0233-9A4F-9619-91B79137AC4E}" type="pres">
      <dgm:prSet presAssocID="{4BE90253-800D-495F-BE65-3EB9D2DF3AD9}" presName="spacer" presStyleCnt="0"/>
      <dgm:spPr/>
    </dgm:pt>
    <dgm:pt modelId="{0571C412-6DD4-8B42-B315-788140409ABC}" type="pres">
      <dgm:prSet presAssocID="{33249781-1208-450F-8BDC-9B62D4C8410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B8FEAB4-5CCC-FB4F-863E-F1D7380041D8}" type="pres">
      <dgm:prSet presAssocID="{DE82C1B3-14DB-40FD-ACD5-42AB7C14C39D}" presName="spacer" presStyleCnt="0"/>
      <dgm:spPr/>
    </dgm:pt>
    <dgm:pt modelId="{39DE2493-99CD-1F4A-AE2D-613DAFA40DE7}" type="pres">
      <dgm:prSet presAssocID="{C14BD455-DB7A-4D55-9D51-BE8BB1B7788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091504E-BA37-6240-9413-73483CD6771D}" type="pres">
      <dgm:prSet presAssocID="{8991441A-2B2F-44B3-924F-D56AA7C339F5}" presName="spacer" presStyleCnt="0"/>
      <dgm:spPr/>
    </dgm:pt>
    <dgm:pt modelId="{F4E9BE45-06C8-3C49-A9EC-CCF02543573D}" type="pres">
      <dgm:prSet presAssocID="{57A219A1-CFF3-40E4-8F20-2154B01F5FE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7D87119-E439-9741-903A-5851C236C59E}" type="pres">
      <dgm:prSet presAssocID="{F201D6A4-C776-42BE-A950-DDA1762C5488}" presName="spacer" presStyleCnt="0"/>
      <dgm:spPr/>
    </dgm:pt>
    <dgm:pt modelId="{FBEBC11A-2716-A440-AAD5-87813F0A31A9}" type="pres">
      <dgm:prSet presAssocID="{04983D44-EF71-4984-8A68-FCE286E5B12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591D00A-ACAA-2044-9472-89DF6EBECEE9}" type="presOf" srcId="{F6B76DF5-2D39-4374-A0D6-1891E1D420C4}" destId="{F330319E-4B3C-4B4D-989D-A608D1C01BEF}" srcOrd="0" destOrd="0" presId="urn:microsoft.com/office/officeart/2005/8/layout/vList2"/>
    <dgm:cxn modelId="{D9BF8618-AF81-3647-89CA-61C9A43DA6DD}" type="presOf" srcId="{33249781-1208-450F-8BDC-9B62D4C84103}" destId="{0571C412-6DD4-8B42-B315-788140409ABC}" srcOrd="0" destOrd="0" presId="urn:microsoft.com/office/officeart/2005/8/layout/vList2"/>
    <dgm:cxn modelId="{7F10B721-C961-4DE4-91AB-A52340CB4502}" srcId="{932461A1-68E8-4ABB-835C-BCD40CA9FF99}" destId="{F6B76DF5-2D39-4374-A0D6-1891E1D420C4}" srcOrd="0" destOrd="0" parTransId="{92CAE716-F16B-43E3-8458-98A8E403C8C9}" sibTransId="{4BE90253-800D-495F-BE65-3EB9D2DF3AD9}"/>
    <dgm:cxn modelId="{A74AE633-1214-4F76-88F0-2DE8577489F5}" srcId="{932461A1-68E8-4ABB-835C-BCD40CA9FF99}" destId="{C14BD455-DB7A-4D55-9D51-BE8BB1B77886}" srcOrd="2" destOrd="0" parTransId="{87FDE99B-EB62-4A6F-BE53-5B05430BACE9}" sibTransId="{8991441A-2B2F-44B3-924F-D56AA7C339F5}"/>
    <dgm:cxn modelId="{0881253E-8EFA-5B45-A24D-A6852AEEFA03}" type="presOf" srcId="{04983D44-EF71-4984-8A68-FCE286E5B12A}" destId="{FBEBC11A-2716-A440-AAD5-87813F0A31A9}" srcOrd="0" destOrd="0" presId="urn:microsoft.com/office/officeart/2005/8/layout/vList2"/>
    <dgm:cxn modelId="{5E7ABF61-C39A-409F-9C98-2EC16EA56A76}" srcId="{932461A1-68E8-4ABB-835C-BCD40CA9FF99}" destId="{33249781-1208-450F-8BDC-9B62D4C84103}" srcOrd="1" destOrd="0" parTransId="{F7191667-60CC-4ED4-8973-8703BCD79C6C}" sibTransId="{DE82C1B3-14DB-40FD-ACD5-42AB7C14C39D}"/>
    <dgm:cxn modelId="{B1CD8875-37E7-469C-9D04-85487638E7BF}" srcId="{932461A1-68E8-4ABB-835C-BCD40CA9FF99}" destId="{57A219A1-CFF3-40E4-8F20-2154B01F5FE6}" srcOrd="3" destOrd="0" parTransId="{BBDD67D8-88F7-47A0-969F-9222658EBFE0}" sibTransId="{F201D6A4-C776-42BE-A950-DDA1762C5488}"/>
    <dgm:cxn modelId="{AEC74B87-C383-CC47-93A7-E487EA4CE7E5}" type="presOf" srcId="{932461A1-68E8-4ABB-835C-BCD40CA9FF99}" destId="{ED7A9267-FE7B-4843-A56B-214901E03A10}" srcOrd="0" destOrd="0" presId="urn:microsoft.com/office/officeart/2005/8/layout/vList2"/>
    <dgm:cxn modelId="{64C2C88F-EF90-4182-AB3F-4CA15502D6D7}" srcId="{932461A1-68E8-4ABB-835C-BCD40CA9FF99}" destId="{04983D44-EF71-4984-8A68-FCE286E5B12A}" srcOrd="4" destOrd="0" parTransId="{F8340CB2-5F8E-4621-B016-FF0AE6020CB2}" sibTransId="{5D893CDD-4FA3-49AB-A36E-7546A34B21A6}"/>
    <dgm:cxn modelId="{1B87FEA2-306C-A44D-AF3D-BE5245E98032}" type="presOf" srcId="{57A219A1-CFF3-40E4-8F20-2154B01F5FE6}" destId="{F4E9BE45-06C8-3C49-A9EC-CCF02543573D}" srcOrd="0" destOrd="0" presId="urn:microsoft.com/office/officeart/2005/8/layout/vList2"/>
    <dgm:cxn modelId="{01766FE7-3160-BB4C-94CF-AA9EAD92F880}" type="presOf" srcId="{C14BD455-DB7A-4D55-9D51-BE8BB1B77886}" destId="{39DE2493-99CD-1F4A-AE2D-613DAFA40DE7}" srcOrd="0" destOrd="0" presId="urn:microsoft.com/office/officeart/2005/8/layout/vList2"/>
    <dgm:cxn modelId="{43783A2C-9E0B-FE4A-A0EE-FD06E61985E3}" type="presParOf" srcId="{ED7A9267-FE7B-4843-A56B-214901E03A10}" destId="{F330319E-4B3C-4B4D-989D-A608D1C01BEF}" srcOrd="0" destOrd="0" presId="urn:microsoft.com/office/officeart/2005/8/layout/vList2"/>
    <dgm:cxn modelId="{B2490FE8-30F2-DB4A-8405-F3C3A0D7B7E8}" type="presParOf" srcId="{ED7A9267-FE7B-4843-A56B-214901E03A10}" destId="{EF13C10C-0233-9A4F-9619-91B79137AC4E}" srcOrd="1" destOrd="0" presId="urn:microsoft.com/office/officeart/2005/8/layout/vList2"/>
    <dgm:cxn modelId="{961FFB4D-9104-F64E-B619-86511EF375BC}" type="presParOf" srcId="{ED7A9267-FE7B-4843-A56B-214901E03A10}" destId="{0571C412-6DD4-8B42-B315-788140409ABC}" srcOrd="2" destOrd="0" presId="urn:microsoft.com/office/officeart/2005/8/layout/vList2"/>
    <dgm:cxn modelId="{59E3B10B-2FCD-DD4F-B92A-0D0558BFA571}" type="presParOf" srcId="{ED7A9267-FE7B-4843-A56B-214901E03A10}" destId="{FB8FEAB4-5CCC-FB4F-863E-F1D7380041D8}" srcOrd="3" destOrd="0" presId="urn:microsoft.com/office/officeart/2005/8/layout/vList2"/>
    <dgm:cxn modelId="{DF67E252-3D1C-A941-845C-64503D899A1F}" type="presParOf" srcId="{ED7A9267-FE7B-4843-A56B-214901E03A10}" destId="{39DE2493-99CD-1F4A-AE2D-613DAFA40DE7}" srcOrd="4" destOrd="0" presId="urn:microsoft.com/office/officeart/2005/8/layout/vList2"/>
    <dgm:cxn modelId="{4F344D41-F71D-D844-ACF4-612121A24DD9}" type="presParOf" srcId="{ED7A9267-FE7B-4843-A56B-214901E03A10}" destId="{0091504E-BA37-6240-9413-73483CD6771D}" srcOrd="5" destOrd="0" presId="urn:microsoft.com/office/officeart/2005/8/layout/vList2"/>
    <dgm:cxn modelId="{4F7C65B6-FCC7-2E4D-86E1-06A756654837}" type="presParOf" srcId="{ED7A9267-FE7B-4843-A56B-214901E03A10}" destId="{F4E9BE45-06C8-3C49-A9EC-CCF02543573D}" srcOrd="6" destOrd="0" presId="urn:microsoft.com/office/officeart/2005/8/layout/vList2"/>
    <dgm:cxn modelId="{B4B442DC-7EBE-6C40-8CAF-672C1C963316}" type="presParOf" srcId="{ED7A9267-FE7B-4843-A56B-214901E03A10}" destId="{57D87119-E439-9741-903A-5851C236C59E}" srcOrd="7" destOrd="0" presId="urn:microsoft.com/office/officeart/2005/8/layout/vList2"/>
    <dgm:cxn modelId="{A08673C8-1CC1-0043-A73B-CEB7AEE09136}" type="presParOf" srcId="{ED7A9267-FE7B-4843-A56B-214901E03A10}" destId="{FBEBC11A-2716-A440-AAD5-87813F0A31A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18BC8A-F533-4795-85C7-27A328CC184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58072BF-B256-4A0C-ACC4-78DE25301C94}">
      <dgm:prSet/>
      <dgm:spPr/>
      <dgm:t>
        <a:bodyPr/>
        <a:lstStyle/>
        <a:p>
          <a:r>
            <a:rPr lang="es-MX" dirty="0"/>
            <a:t>~20% del fitoplancton a los herbívoros</a:t>
          </a:r>
          <a:endParaRPr lang="en-US" dirty="0"/>
        </a:p>
      </dgm:t>
    </dgm:pt>
    <dgm:pt modelId="{D851D01E-0C04-45CB-B759-63791F32C61A}" type="parTrans" cxnId="{F1EAB801-51AF-4332-9A24-2DED48052910}">
      <dgm:prSet/>
      <dgm:spPr/>
      <dgm:t>
        <a:bodyPr/>
        <a:lstStyle/>
        <a:p>
          <a:endParaRPr lang="en-US"/>
        </a:p>
      </dgm:t>
    </dgm:pt>
    <dgm:pt modelId="{53025168-279C-4D8D-9EDA-18687667E58B}" type="sibTrans" cxnId="{F1EAB801-51AF-4332-9A24-2DED48052910}">
      <dgm:prSet/>
      <dgm:spPr/>
      <dgm:t>
        <a:bodyPr/>
        <a:lstStyle/>
        <a:p>
          <a:endParaRPr lang="en-US"/>
        </a:p>
      </dgm:t>
    </dgm:pt>
    <dgm:pt modelId="{ACB2D806-15EA-47EB-9DD0-D768B9322AA7}">
      <dgm:prSet/>
      <dgm:spPr/>
      <dgm:t>
        <a:bodyPr/>
        <a:lstStyle/>
        <a:p>
          <a:r>
            <a:rPr lang="es-MX"/>
            <a:t>10-15% en los niveles sucesivos</a:t>
          </a:r>
          <a:endParaRPr lang="en-US"/>
        </a:p>
      </dgm:t>
    </dgm:pt>
    <dgm:pt modelId="{6D0B06FF-C42C-4C58-8E67-0533CF7ED058}" type="parTrans" cxnId="{08BBA45B-526E-422E-B6A6-5945F5CF3BE5}">
      <dgm:prSet/>
      <dgm:spPr/>
      <dgm:t>
        <a:bodyPr/>
        <a:lstStyle/>
        <a:p>
          <a:endParaRPr lang="en-US"/>
        </a:p>
      </dgm:t>
    </dgm:pt>
    <dgm:pt modelId="{3E78D6D4-887C-4B60-A098-1B31ACBD28AB}" type="sibTrans" cxnId="{08BBA45B-526E-422E-B6A6-5945F5CF3BE5}">
      <dgm:prSet/>
      <dgm:spPr/>
      <dgm:t>
        <a:bodyPr/>
        <a:lstStyle/>
        <a:p>
          <a:endParaRPr lang="en-US"/>
        </a:p>
      </dgm:t>
    </dgm:pt>
    <dgm:pt modelId="{F659EA7A-0961-41C2-B17A-EBD8C4E07AD2}">
      <dgm:prSet/>
      <dgm:spPr/>
      <dgm:t>
        <a:bodyPr/>
        <a:lstStyle/>
        <a:p>
          <a:r>
            <a:rPr lang="es-MX" dirty="0"/>
            <a:t>Las pérdidas energéticas entre niveles tróficos son del orden del 80-90% y se deben principalmente a la respiración</a:t>
          </a:r>
          <a:endParaRPr lang="en-US" dirty="0"/>
        </a:p>
      </dgm:t>
    </dgm:pt>
    <dgm:pt modelId="{CC734D13-B5A1-4128-9992-5187E54BF084}" type="parTrans" cxnId="{05F08091-E792-4C6D-988F-6627318EE108}">
      <dgm:prSet/>
      <dgm:spPr/>
      <dgm:t>
        <a:bodyPr/>
        <a:lstStyle/>
        <a:p>
          <a:endParaRPr lang="en-US"/>
        </a:p>
      </dgm:t>
    </dgm:pt>
    <dgm:pt modelId="{819BAB30-EF1E-4BC9-864F-5AE247AB9632}" type="sibTrans" cxnId="{05F08091-E792-4C6D-988F-6627318EE108}">
      <dgm:prSet/>
      <dgm:spPr/>
      <dgm:t>
        <a:bodyPr/>
        <a:lstStyle/>
        <a:p>
          <a:endParaRPr lang="en-US"/>
        </a:p>
      </dgm:t>
    </dgm:pt>
    <dgm:pt modelId="{CE3AD369-AA57-4E5F-B4A9-C6B014B71225}" type="pres">
      <dgm:prSet presAssocID="{9F18BC8A-F533-4795-85C7-27A328CC184D}" presName="root" presStyleCnt="0">
        <dgm:presLayoutVars>
          <dgm:dir/>
          <dgm:resizeHandles val="exact"/>
        </dgm:presLayoutVars>
      </dgm:prSet>
      <dgm:spPr/>
    </dgm:pt>
    <dgm:pt modelId="{7BCD6142-8D4F-4E43-86AB-2260DD408454}" type="pres">
      <dgm:prSet presAssocID="{F58072BF-B256-4A0C-ACC4-78DE25301C94}" presName="compNode" presStyleCnt="0"/>
      <dgm:spPr/>
    </dgm:pt>
    <dgm:pt modelId="{2CA26B03-6768-4DF0-9407-E74517AB201C}" type="pres">
      <dgm:prSet presAssocID="{F58072BF-B256-4A0C-ACC4-78DE25301C94}" presName="bgRect" presStyleLbl="bgShp" presStyleIdx="0" presStyleCnt="3"/>
      <dgm:spPr/>
    </dgm:pt>
    <dgm:pt modelId="{47B863DF-6045-40A4-B556-FA90591EE1DA}" type="pres">
      <dgm:prSet presAssocID="{F58072BF-B256-4A0C-ACC4-78DE25301C9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16000" r="-16000"/>
          </a:stretch>
        </a:blipFill>
        <a:ln>
          <a:noFill/>
        </a:ln>
      </dgm:spPr>
    </dgm:pt>
    <dgm:pt modelId="{0D13528E-5B40-45DF-8C57-03201B6386D4}" type="pres">
      <dgm:prSet presAssocID="{F58072BF-B256-4A0C-ACC4-78DE25301C94}" presName="spaceRect" presStyleCnt="0"/>
      <dgm:spPr/>
    </dgm:pt>
    <dgm:pt modelId="{2FFF9D3B-8972-415B-ADA6-79DD305E0E49}" type="pres">
      <dgm:prSet presAssocID="{F58072BF-B256-4A0C-ACC4-78DE25301C94}" presName="parTx" presStyleLbl="revTx" presStyleIdx="0" presStyleCnt="3">
        <dgm:presLayoutVars>
          <dgm:chMax val="0"/>
          <dgm:chPref val="0"/>
        </dgm:presLayoutVars>
      </dgm:prSet>
      <dgm:spPr/>
    </dgm:pt>
    <dgm:pt modelId="{00C5BAD7-D708-4EDF-A44B-8E5633DCA0D2}" type="pres">
      <dgm:prSet presAssocID="{53025168-279C-4D8D-9EDA-18687667E58B}" presName="sibTrans" presStyleCnt="0"/>
      <dgm:spPr/>
    </dgm:pt>
    <dgm:pt modelId="{605285D8-4D52-4D02-9784-88512A42C13C}" type="pres">
      <dgm:prSet presAssocID="{ACB2D806-15EA-47EB-9DD0-D768B9322AA7}" presName="compNode" presStyleCnt="0"/>
      <dgm:spPr/>
    </dgm:pt>
    <dgm:pt modelId="{0C5DFB45-6A3E-4161-8D34-B4A425A348D3}" type="pres">
      <dgm:prSet presAssocID="{ACB2D806-15EA-47EB-9DD0-D768B9322AA7}" presName="bgRect" presStyleLbl="bgShp" presStyleIdx="1" presStyleCnt="3"/>
      <dgm:spPr/>
    </dgm:pt>
    <dgm:pt modelId="{EF94F855-E735-4664-BCEA-0CC313C0EF54}" type="pres">
      <dgm:prSet presAssocID="{ACB2D806-15EA-47EB-9DD0-D768B9322AA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8000" b="-8000"/>
          </a:stretch>
        </a:blipFill>
        <a:ln>
          <a:noFill/>
        </a:ln>
      </dgm:spPr>
    </dgm:pt>
    <dgm:pt modelId="{D69081CA-12DD-4785-A9C7-67F20665A251}" type="pres">
      <dgm:prSet presAssocID="{ACB2D806-15EA-47EB-9DD0-D768B9322AA7}" presName="spaceRect" presStyleCnt="0"/>
      <dgm:spPr/>
    </dgm:pt>
    <dgm:pt modelId="{A184019D-9FAF-465F-8578-3D542F255D7A}" type="pres">
      <dgm:prSet presAssocID="{ACB2D806-15EA-47EB-9DD0-D768B9322AA7}" presName="parTx" presStyleLbl="revTx" presStyleIdx="1" presStyleCnt="3">
        <dgm:presLayoutVars>
          <dgm:chMax val="0"/>
          <dgm:chPref val="0"/>
        </dgm:presLayoutVars>
      </dgm:prSet>
      <dgm:spPr/>
    </dgm:pt>
    <dgm:pt modelId="{23A9A3C8-5673-49ED-BD8B-9FF37E05439D}" type="pres">
      <dgm:prSet presAssocID="{3E78D6D4-887C-4B60-A098-1B31ACBD28AB}" presName="sibTrans" presStyleCnt="0"/>
      <dgm:spPr/>
    </dgm:pt>
    <dgm:pt modelId="{E88BBA2B-7EDA-4032-B815-968F572B1188}" type="pres">
      <dgm:prSet presAssocID="{F659EA7A-0961-41C2-B17A-EBD8C4E07AD2}" presName="compNode" presStyleCnt="0"/>
      <dgm:spPr/>
    </dgm:pt>
    <dgm:pt modelId="{593009A4-8813-4CC7-9FA4-0112EEEF1FCC}" type="pres">
      <dgm:prSet presAssocID="{F659EA7A-0961-41C2-B17A-EBD8C4E07AD2}" presName="bgRect" presStyleLbl="bgShp" presStyleIdx="2" presStyleCnt="3"/>
      <dgm:spPr/>
    </dgm:pt>
    <dgm:pt modelId="{615D99F1-775D-4961-9310-7845E06E5C67}" type="pres">
      <dgm:prSet presAssocID="{F659EA7A-0961-41C2-B17A-EBD8C4E07AD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ungs"/>
        </a:ext>
      </dgm:extLst>
    </dgm:pt>
    <dgm:pt modelId="{3E2B7F9D-849D-47E4-973D-8D5417268A83}" type="pres">
      <dgm:prSet presAssocID="{F659EA7A-0961-41C2-B17A-EBD8C4E07AD2}" presName="spaceRect" presStyleCnt="0"/>
      <dgm:spPr/>
    </dgm:pt>
    <dgm:pt modelId="{FCFEC2A1-F579-405A-BF26-FC9D49B121D3}" type="pres">
      <dgm:prSet presAssocID="{F659EA7A-0961-41C2-B17A-EBD8C4E07AD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1EAB801-51AF-4332-9A24-2DED48052910}" srcId="{9F18BC8A-F533-4795-85C7-27A328CC184D}" destId="{F58072BF-B256-4A0C-ACC4-78DE25301C94}" srcOrd="0" destOrd="0" parTransId="{D851D01E-0C04-45CB-B759-63791F32C61A}" sibTransId="{53025168-279C-4D8D-9EDA-18687667E58B}"/>
    <dgm:cxn modelId="{08BBA45B-526E-422E-B6A6-5945F5CF3BE5}" srcId="{9F18BC8A-F533-4795-85C7-27A328CC184D}" destId="{ACB2D806-15EA-47EB-9DD0-D768B9322AA7}" srcOrd="1" destOrd="0" parTransId="{6D0B06FF-C42C-4C58-8E67-0533CF7ED058}" sibTransId="{3E78D6D4-887C-4B60-A098-1B31ACBD28AB}"/>
    <dgm:cxn modelId="{BFD54087-9709-4114-BC95-ADA0269F44D2}" type="presOf" srcId="{9F18BC8A-F533-4795-85C7-27A328CC184D}" destId="{CE3AD369-AA57-4E5F-B4A9-C6B014B71225}" srcOrd="0" destOrd="0" presId="urn:microsoft.com/office/officeart/2018/2/layout/IconVerticalSolidList"/>
    <dgm:cxn modelId="{7DED2C89-83D3-4F79-9AFC-78762EF02072}" type="presOf" srcId="{F58072BF-B256-4A0C-ACC4-78DE25301C94}" destId="{2FFF9D3B-8972-415B-ADA6-79DD305E0E49}" srcOrd="0" destOrd="0" presId="urn:microsoft.com/office/officeart/2018/2/layout/IconVerticalSolidList"/>
    <dgm:cxn modelId="{05F08091-E792-4C6D-988F-6627318EE108}" srcId="{9F18BC8A-F533-4795-85C7-27A328CC184D}" destId="{F659EA7A-0961-41C2-B17A-EBD8C4E07AD2}" srcOrd="2" destOrd="0" parTransId="{CC734D13-B5A1-4128-9992-5187E54BF084}" sibTransId="{819BAB30-EF1E-4BC9-864F-5AE247AB9632}"/>
    <dgm:cxn modelId="{34D781CE-AD2F-49D9-894D-FE8AF75DCB97}" type="presOf" srcId="{ACB2D806-15EA-47EB-9DD0-D768B9322AA7}" destId="{A184019D-9FAF-465F-8578-3D542F255D7A}" srcOrd="0" destOrd="0" presId="urn:microsoft.com/office/officeart/2018/2/layout/IconVerticalSolidList"/>
    <dgm:cxn modelId="{06103EE6-9F3E-4FC7-B74A-AE58233D726C}" type="presOf" srcId="{F659EA7A-0961-41C2-B17A-EBD8C4E07AD2}" destId="{FCFEC2A1-F579-405A-BF26-FC9D49B121D3}" srcOrd="0" destOrd="0" presId="urn:microsoft.com/office/officeart/2018/2/layout/IconVerticalSolidList"/>
    <dgm:cxn modelId="{2C68B988-6220-4DB0-B230-0751DE5B644D}" type="presParOf" srcId="{CE3AD369-AA57-4E5F-B4A9-C6B014B71225}" destId="{7BCD6142-8D4F-4E43-86AB-2260DD408454}" srcOrd="0" destOrd="0" presId="urn:microsoft.com/office/officeart/2018/2/layout/IconVerticalSolidList"/>
    <dgm:cxn modelId="{3BF51424-4A01-4484-B6BA-51075BDFE87A}" type="presParOf" srcId="{7BCD6142-8D4F-4E43-86AB-2260DD408454}" destId="{2CA26B03-6768-4DF0-9407-E74517AB201C}" srcOrd="0" destOrd="0" presId="urn:microsoft.com/office/officeart/2018/2/layout/IconVerticalSolidList"/>
    <dgm:cxn modelId="{162C7CAF-F397-44F4-B4B1-DDB7FAC7FA2F}" type="presParOf" srcId="{7BCD6142-8D4F-4E43-86AB-2260DD408454}" destId="{47B863DF-6045-40A4-B556-FA90591EE1DA}" srcOrd="1" destOrd="0" presId="urn:microsoft.com/office/officeart/2018/2/layout/IconVerticalSolidList"/>
    <dgm:cxn modelId="{465FB1D6-3B1B-4546-8B3B-F71E0D433EA1}" type="presParOf" srcId="{7BCD6142-8D4F-4E43-86AB-2260DD408454}" destId="{0D13528E-5B40-45DF-8C57-03201B6386D4}" srcOrd="2" destOrd="0" presId="urn:microsoft.com/office/officeart/2018/2/layout/IconVerticalSolidList"/>
    <dgm:cxn modelId="{F27FA706-F581-47B6-9A1A-8EF7C9168342}" type="presParOf" srcId="{7BCD6142-8D4F-4E43-86AB-2260DD408454}" destId="{2FFF9D3B-8972-415B-ADA6-79DD305E0E49}" srcOrd="3" destOrd="0" presId="urn:microsoft.com/office/officeart/2018/2/layout/IconVerticalSolidList"/>
    <dgm:cxn modelId="{137CB6E6-6F6A-4110-A5BF-6069D6128CCA}" type="presParOf" srcId="{CE3AD369-AA57-4E5F-B4A9-C6B014B71225}" destId="{00C5BAD7-D708-4EDF-A44B-8E5633DCA0D2}" srcOrd="1" destOrd="0" presId="urn:microsoft.com/office/officeart/2018/2/layout/IconVerticalSolidList"/>
    <dgm:cxn modelId="{4100CAEF-9525-46DC-AF2B-C940DD4BFDCD}" type="presParOf" srcId="{CE3AD369-AA57-4E5F-B4A9-C6B014B71225}" destId="{605285D8-4D52-4D02-9784-88512A42C13C}" srcOrd="2" destOrd="0" presId="urn:microsoft.com/office/officeart/2018/2/layout/IconVerticalSolidList"/>
    <dgm:cxn modelId="{75A461FD-C166-4F53-984A-6B4210062744}" type="presParOf" srcId="{605285D8-4D52-4D02-9784-88512A42C13C}" destId="{0C5DFB45-6A3E-4161-8D34-B4A425A348D3}" srcOrd="0" destOrd="0" presId="urn:microsoft.com/office/officeart/2018/2/layout/IconVerticalSolidList"/>
    <dgm:cxn modelId="{9F6A5BD2-4110-4E0D-BE82-732F5B674D16}" type="presParOf" srcId="{605285D8-4D52-4D02-9784-88512A42C13C}" destId="{EF94F855-E735-4664-BCEA-0CC313C0EF54}" srcOrd="1" destOrd="0" presId="urn:microsoft.com/office/officeart/2018/2/layout/IconVerticalSolidList"/>
    <dgm:cxn modelId="{212D5CAF-C960-471F-BBA0-B20451904E92}" type="presParOf" srcId="{605285D8-4D52-4D02-9784-88512A42C13C}" destId="{D69081CA-12DD-4785-A9C7-67F20665A251}" srcOrd="2" destOrd="0" presId="urn:microsoft.com/office/officeart/2018/2/layout/IconVerticalSolidList"/>
    <dgm:cxn modelId="{01521D84-2202-4749-8FB8-FB54F27E7E75}" type="presParOf" srcId="{605285D8-4D52-4D02-9784-88512A42C13C}" destId="{A184019D-9FAF-465F-8578-3D542F255D7A}" srcOrd="3" destOrd="0" presId="urn:microsoft.com/office/officeart/2018/2/layout/IconVerticalSolidList"/>
    <dgm:cxn modelId="{ADA7A1AB-A5A8-4D4D-959A-FFE7BF5007EA}" type="presParOf" srcId="{CE3AD369-AA57-4E5F-B4A9-C6B014B71225}" destId="{23A9A3C8-5673-49ED-BD8B-9FF37E05439D}" srcOrd="3" destOrd="0" presId="urn:microsoft.com/office/officeart/2018/2/layout/IconVerticalSolidList"/>
    <dgm:cxn modelId="{9DBAD72F-C359-4EB2-ADB2-F8E13F3D6898}" type="presParOf" srcId="{CE3AD369-AA57-4E5F-B4A9-C6B014B71225}" destId="{E88BBA2B-7EDA-4032-B815-968F572B1188}" srcOrd="4" destOrd="0" presId="urn:microsoft.com/office/officeart/2018/2/layout/IconVerticalSolidList"/>
    <dgm:cxn modelId="{D74E4A2D-C683-44C5-BE60-6C67386CF7B1}" type="presParOf" srcId="{E88BBA2B-7EDA-4032-B815-968F572B1188}" destId="{593009A4-8813-4CC7-9FA4-0112EEEF1FCC}" srcOrd="0" destOrd="0" presId="urn:microsoft.com/office/officeart/2018/2/layout/IconVerticalSolidList"/>
    <dgm:cxn modelId="{B3B40632-70D2-46BD-8C94-7192965371B0}" type="presParOf" srcId="{E88BBA2B-7EDA-4032-B815-968F572B1188}" destId="{615D99F1-775D-4961-9310-7845E06E5C67}" srcOrd="1" destOrd="0" presId="urn:microsoft.com/office/officeart/2018/2/layout/IconVerticalSolidList"/>
    <dgm:cxn modelId="{FFCABEEC-313C-404D-A98D-80E1B3BCEAE9}" type="presParOf" srcId="{E88BBA2B-7EDA-4032-B815-968F572B1188}" destId="{3E2B7F9D-849D-47E4-973D-8D5417268A83}" srcOrd="2" destOrd="0" presId="urn:microsoft.com/office/officeart/2018/2/layout/IconVerticalSolidList"/>
    <dgm:cxn modelId="{5CE4B0FD-11DB-4127-B78F-637A5B3F8FAB}" type="presParOf" srcId="{E88BBA2B-7EDA-4032-B815-968F572B1188}" destId="{FCFEC2A1-F579-405A-BF26-FC9D49B121D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935467-E4B0-4F5A-A170-CC6EB9585B5C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23259C6-D88F-42AE-BCD2-190006664A7E}">
      <dgm:prSet/>
      <dgm:spPr/>
      <dgm:t>
        <a:bodyPr/>
        <a:lstStyle/>
        <a:p>
          <a:r>
            <a:rPr lang="es-MX"/>
            <a:t>En algunos casos, la producción primaria no es un buen indicador de la producción en niveles tróficos altos</a:t>
          </a:r>
          <a:endParaRPr lang="en-US"/>
        </a:p>
      </dgm:t>
    </dgm:pt>
    <dgm:pt modelId="{DAF06594-AB23-4BE6-8E52-41132212520E}" type="parTrans" cxnId="{C0DC02B7-92E8-4ECD-AC22-EFCF9ED81723}">
      <dgm:prSet/>
      <dgm:spPr/>
      <dgm:t>
        <a:bodyPr/>
        <a:lstStyle/>
        <a:p>
          <a:endParaRPr lang="en-US"/>
        </a:p>
      </dgm:t>
    </dgm:pt>
    <dgm:pt modelId="{67FF4DE6-4F61-490F-B986-34AA796C1960}" type="sibTrans" cxnId="{C0DC02B7-92E8-4ECD-AC22-EFCF9ED81723}">
      <dgm:prSet/>
      <dgm:spPr/>
      <dgm:t>
        <a:bodyPr/>
        <a:lstStyle/>
        <a:p>
          <a:endParaRPr lang="en-US"/>
        </a:p>
      </dgm:t>
    </dgm:pt>
    <dgm:pt modelId="{83F18550-1381-47C1-8739-9A505DEA7200}">
      <dgm:prSet/>
      <dgm:spPr/>
      <dgm:t>
        <a:bodyPr/>
        <a:lstStyle/>
        <a:p>
          <a:r>
            <a:rPr lang="es-MX"/>
            <a:t>Sistemas eutróficos (PP&gt;&gt;pastoreo)</a:t>
          </a:r>
          <a:endParaRPr lang="en-US"/>
        </a:p>
      </dgm:t>
    </dgm:pt>
    <dgm:pt modelId="{495697FD-8B5C-4EB1-99AE-B8F801376DDE}" type="parTrans" cxnId="{D4523959-6D3A-4C14-852D-2BB8D9E08ACA}">
      <dgm:prSet/>
      <dgm:spPr/>
      <dgm:t>
        <a:bodyPr/>
        <a:lstStyle/>
        <a:p>
          <a:endParaRPr lang="en-US"/>
        </a:p>
      </dgm:t>
    </dgm:pt>
    <dgm:pt modelId="{B6736F4D-B6FB-4F16-9DF2-676FE1BD9CFC}" type="sibTrans" cxnId="{D4523959-6D3A-4C14-852D-2BB8D9E08ACA}">
      <dgm:prSet/>
      <dgm:spPr/>
      <dgm:t>
        <a:bodyPr/>
        <a:lstStyle/>
        <a:p>
          <a:endParaRPr lang="en-US"/>
        </a:p>
      </dgm:t>
    </dgm:pt>
    <dgm:pt modelId="{E62E1BAF-C54C-4542-ABE5-B927B5C94D1A}">
      <dgm:prSet/>
      <dgm:spPr/>
      <dgm:t>
        <a:bodyPr/>
        <a:lstStyle/>
        <a:p>
          <a:r>
            <a:rPr lang="es-MX"/>
            <a:t>Sistemas donde ocurre el pastoreo selectivo</a:t>
          </a:r>
          <a:endParaRPr lang="en-US"/>
        </a:p>
      </dgm:t>
    </dgm:pt>
    <dgm:pt modelId="{5D572026-A7A1-4A75-B1B8-E5EE4D051C74}" type="parTrans" cxnId="{87E2C65A-EEC4-4959-B2B8-6A1065C8AC09}">
      <dgm:prSet/>
      <dgm:spPr/>
      <dgm:t>
        <a:bodyPr/>
        <a:lstStyle/>
        <a:p>
          <a:endParaRPr lang="en-US"/>
        </a:p>
      </dgm:t>
    </dgm:pt>
    <dgm:pt modelId="{FC821197-30AD-4D0F-B5E3-69E5FC31C89C}" type="sibTrans" cxnId="{87E2C65A-EEC4-4959-B2B8-6A1065C8AC09}">
      <dgm:prSet/>
      <dgm:spPr/>
      <dgm:t>
        <a:bodyPr/>
        <a:lstStyle/>
        <a:p>
          <a:endParaRPr lang="en-US"/>
        </a:p>
      </dgm:t>
    </dgm:pt>
    <dgm:pt modelId="{53D2656A-C1A8-43C6-8AAC-CE40861DDD79}">
      <dgm:prSet/>
      <dgm:spPr/>
      <dgm:t>
        <a:bodyPr/>
        <a:lstStyle/>
        <a:p>
          <a:r>
            <a:rPr lang="es-MX"/>
            <a:t>En estos casos, el exedente de PP suele entrar al circuito micobiano o de detritus</a:t>
          </a:r>
          <a:endParaRPr lang="en-US"/>
        </a:p>
      </dgm:t>
    </dgm:pt>
    <dgm:pt modelId="{8F727EDD-1C59-4233-8430-80B9EA989094}" type="parTrans" cxnId="{C89D1F42-7AB5-4FF8-AD5F-7C3E6F551800}">
      <dgm:prSet/>
      <dgm:spPr/>
      <dgm:t>
        <a:bodyPr/>
        <a:lstStyle/>
        <a:p>
          <a:endParaRPr lang="en-US"/>
        </a:p>
      </dgm:t>
    </dgm:pt>
    <dgm:pt modelId="{03B46BF0-48F5-453A-8492-CC828FB0F816}" type="sibTrans" cxnId="{C89D1F42-7AB5-4FF8-AD5F-7C3E6F551800}">
      <dgm:prSet/>
      <dgm:spPr/>
      <dgm:t>
        <a:bodyPr/>
        <a:lstStyle/>
        <a:p>
          <a:endParaRPr lang="en-US"/>
        </a:p>
      </dgm:t>
    </dgm:pt>
    <dgm:pt modelId="{CC1494A5-D03D-8D4C-8E1E-5677E024FC4D}" type="pres">
      <dgm:prSet presAssocID="{B4935467-E4B0-4F5A-A170-CC6EB9585B5C}" presName="Name0" presStyleCnt="0">
        <dgm:presLayoutVars>
          <dgm:dir/>
          <dgm:animLvl val="lvl"/>
          <dgm:resizeHandles val="exact"/>
        </dgm:presLayoutVars>
      </dgm:prSet>
      <dgm:spPr/>
    </dgm:pt>
    <dgm:pt modelId="{9AF34462-6D3D-AF4B-9B19-4E604F1AF8C2}" type="pres">
      <dgm:prSet presAssocID="{53D2656A-C1A8-43C6-8AAC-CE40861DDD79}" presName="boxAndChildren" presStyleCnt="0"/>
      <dgm:spPr/>
    </dgm:pt>
    <dgm:pt modelId="{5B5090F1-92ED-2F44-962B-D681B9FCFED8}" type="pres">
      <dgm:prSet presAssocID="{53D2656A-C1A8-43C6-8AAC-CE40861DDD79}" presName="parentTextBox" presStyleLbl="node1" presStyleIdx="0" presStyleCnt="2"/>
      <dgm:spPr/>
    </dgm:pt>
    <dgm:pt modelId="{7A375A1E-998C-924C-9B8C-31E7CE6F0553}" type="pres">
      <dgm:prSet presAssocID="{67FF4DE6-4F61-490F-B986-34AA796C1960}" presName="sp" presStyleCnt="0"/>
      <dgm:spPr/>
    </dgm:pt>
    <dgm:pt modelId="{EFA3B90F-7A8C-4C4C-B9D7-344A635D2C5F}" type="pres">
      <dgm:prSet presAssocID="{623259C6-D88F-42AE-BCD2-190006664A7E}" presName="arrowAndChildren" presStyleCnt="0"/>
      <dgm:spPr/>
    </dgm:pt>
    <dgm:pt modelId="{390DCA0A-2374-E24E-943F-309797FBA8CD}" type="pres">
      <dgm:prSet presAssocID="{623259C6-D88F-42AE-BCD2-190006664A7E}" presName="parentTextArrow" presStyleLbl="node1" presStyleIdx="0" presStyleCnt="2"/>
      <dgm:spPr/>
    </dgm:pt>
    <dgm:pt modelId="{4A9466A2-5013-AC4D-8F16-6566882EF38F}" type="pres">
      <dgm:prSet presAssocID="{623259C6-D88F-42AE-BCD2-190006664A7E}" presName="arrow" presStyleLbl="node1" presStyleIdx="1" presStyleCnt="2"/>
      <dgm:spPr/>
    </dgm:pt>
    <dgm:pt modelId="{0B25A112-54FB-694B-A46F-94D9FD17992C}" type="pres">
      <dgm:prSet presAssocID="{623259C6-D88F-42AE-BCD2-190006664A7E}" presName="descendantArrow" presStyleCnt="0"/>
      <dgm:spPr/>
    </dgm:pt>
    <dgm:pt modelId="{AE87EA00-A674-B349-B977-74337433ECFC}" type="pres">
      <dgm:prSet presAssocID="{83F18550-1381-47C1-8739-9A505DEA7200}" presName="childTextArrow" presStyleLbl="fgAccFollowNode1" presStyleIdx="0" presStyleCnt="2">
        <dgm:presLayoutVars>
          <dgm:bulletEnabled val="1"/>
        </dgm:presLayoutVars>
      </dgm:prSet>
      <dgm:spPr/>
    </dgm:pt>
    <dgm:pt modelId="{91789496-A1D8-AE46-AFDE-C81AAC9869A3}" type="pres">
      <dgm:prSet presAssocID="{E62E1BAF-C54C-4542-ABE5-B927B5C94D1A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CF79B112-C5B6-7542-9B39-4E08A4F6FD64}" type="presOf" srcId="{83F18550-1381-47C1-8739-9A505DEA7200}" destId="{AE87EA00-A674-B349-B977-74337433ECFC}" srcOrd="0" destOrd="0" presId="urn:microsoft.com/office/officeart/2005/8/layout/process4"/>
    <dgm:cxn modelId="{764FAD3B-2D8D-5A4F-BC71-A8A91571FDB6}" type="presOf" srcId="{B4935467-E4B0-4F5A-A170-CC6EB9585B5C}" destId="{CC1494A5-D03D-8D4C-8E1E-5677E024FC4D}" srcOrd="0" destOrd="0" presId="urn:microsoft.com/office/officeart/2005/8/layout/process4"/>
    <dgm:cxn modelId="{421A543D-C691-B146-A13F-7E81CE8839EF}" type="presOf" srcId="{623259C6-D88F-42AE-BCD2-190006664A7E}" destId="{390DCA0A-2374-E24E-943F-309797FBA8CD}" srcOrd="0" destOrd="0" presId="urn:microsoft.com/office/officeart/2005/8/layout/process4"/>
    <dgm:cxn modelId="{C89D1F42-7AB5-4FF8-AD5F-7C3E6F551800}" srcId="{B4935467-E4B0-4F5A-A170-CC6EB9585B5C}" destId="{53D2656A-C1A8-43C6-8AAC-CE40861DDD79}" srcOrd="1" destOrd="0" parTransId="{8F727EDD-1C59-4233-8430-80B9EA989094}" sibTransId="{03B46BF0-48F5-453A-8492-CC828FB0F816}"/>
    <dgm:cxn modelId="{D4523959-6D3A-4C14-852D-2BB8D9E08ACA}" srcId="{623259C6-D88F-42AE-BCD2-190006664A7E}" destId="{83F18550-1381-47C1-8739-9A505DEA7200}" srcOrd="0" destOrd="0" parTransId="{495697FD-8B5C-4EB1-99AE-B8F801376DDE}" sibTransId="{B6736F4D-B6FB-4F16-9DF2-676FE1BD9CFC}"/>
    <dgm:cxn modelId="{87E2C65A-EEC4-4959-B2B8-6A1065C8AC09}" srcId="{623259C6-D88F-42AE-BCD2-190006664A7E}" destId="{E62E1BAF-C54C-4542-ABE5-B927B5C94D1A}" srcOrd="1" destOrd="0" parTransId="{5D572026-A7A1-4A75-B1B8-E5EE4D051C74}" sibTransId="{FC821197-30AD-4D0F-B5E3-69E5FC31C89C}"/>
    <dgm:cxn modelId="{166D9378-EE00-5047-835B-461632489007}" type="presOf" srcId="{E62E1BAF-C54C-4542-ABE5-B927B5C94D1A}" destId="{91789496-A1D8-AE46-AFDE-C81AAC9869A3}" srcOrd="0" destOrd="0" presId="urn:microsoft.com/office/officeart/2005/8/layout/process4"/>
    <dgm:cxn modelId="{C0DC02B7-92E8-4ECD-AC22-EFCF9ED81723}" srcId="{B4935467-E4B0-4F5A-A170-CC6EB9585B5C}" destId="{623259C6-D88F-42AE-BCD2-190006664A7E}" srcOrd="0" destOrd="0" parTransId="{DAF06594-AB23-4BE6-8E52-41132212520E}" sibTransId="{67FF4DE6-4F61-490F-B986-34AA796C1960}"/>
    <dgm:cxn modelId="{2EA533C9-2970-EB4B-AB0A-89D960AA7F4A}" type="presOf" srcId="{623259C6-D88F-42AE-BCD2-190006664A7E}" destId="{4A9466A2-5013-AC4D-8F16-6566882EF38F}" srcOrd="1" destOrd="0" presId="urn:microsoft.com/office/officeart/2005/8/layout/process4"/>
    <dgm:cxn modelId="{43A776C9-422B-B948-AB5D-097B3B4B676D}" type="presOf" srcId="{53D2656A-C1A8-43C6-8AAC-CE40861DDD79}" destId="{5B5090F1-92ED-2F44-962B-D681B9FCFED8}" srcOrd="0" destOrd="0" presId="urn:microsoft.com/office/officeart/2005/8/layout/process4"/>
    <dgm:cxn modelId="{EAC4348A-C8AB-B64C-9C4C-E3C95C00B65A}" type="presParOf" srcId="{CC1494A5-D03D-8D4C-8E1E-5677E024FC4D}" destId="{9AF34462-6D3D-AF4B-9B19-4E604F1AF8C2}" srcOrd="0" destOrd="0" presId="urn:microsoft.com/office/officeart/2005/8/layout/process4"/>
    <dgm:cxn modelId="{604D4A7A-0492-8C4A-96A8-AE5FC2ED6E54}" type="presParOf" srcId="{9AF34462-6D3D-AF4B-9B19-4E604F1AF8C2}" destId="{5B5090F1-92ED-2F44-962B-D681B9FCFED8}" srcOrd="0" destOrd="0" presId="urn:microsoft.com/office/officeart/2005/8/layout/process4"/>
    <dgm:cxn modelId="{93680747-584E-DD4D-B626-C1F2DA46C4D0}" type="presParOf" srcId="{CC1494A5-D03D-8D4C-8E1E-5677E024FC4D}" destId="{7A375A1E-998C-924C-9B8C-31E7CE6F0553}" srcOrd="1" destOrd="0" presId="urn:microsoft.com/office/officeart/2005/8/layout/process4"/>
    <dgm:cxn modelId="{7A2B3262-A625-0648-882B-813C13944F24}" type="presParOf" srcId="{CC1494A5-D03D-8D4C-8E1E-5677E024FC4D}" destId="{EFA3B90F-7A8C-4C4C-B9D7-344A635D2C5F}" srcOrd="2" destOrd="0" presId="urn:microsoft.com/office/officeart/2005/8/layout/process4"/>
    <dgm:cxn modelId="{60DECDF1-D13F-8343-874D-A60AF5C6D9CD}" type="presParOf" srcId="{EFA3B90F-7A8C-4C4C-B9D7-344A635D2C5F}" destId="{390DCA0A-2374-E24E-943F-309797FBA8CD}" srcOrd="0" destOrd="0" presId="urn:microsoft.com/office/officeart/2005/8/layout/process4"/>
    <dgm:cxn modelId="{93102850-3EFD-4C4D-8227-F80D8B26C1A9}" type="presParOf" srcId="{EFA3B90F-7A8C-4C4C-B9D7-344A635D2C5F}" destId="{4A9466A2-5013-AC4D-8F16-6566882EF38F}" srcOrd="1" destOrd="0" presId="urn:microsoft.com/office/officeart/2005/8/layout/process4"/>
    <dgm:cxn modelId="{7A3C73DB-25B7-E84E-8377-FC32C86DF42E}" type="presParOf" srcId="{EFA3B90F-7A8C-4C4C-B9D7-344A635D2C5F}" destId="{0B25A112-54FB-694B-A46F-94D9FD17992C}" srcOrd="2" destOrd="0" presId="urn:microsoft.com/office/officeart/2005/8/layout/process4"/>
    <dgm:cxn modelId="{1D800C6F-8FC3-8349-9AE7-F299BAF17F12}" type="presParOf" srcId="{0B25A112-54FB-694B-A46F-94D9FD17992C}" destId="{AE87EA00-A674-B349-B977-74337433ECFC}" srcOrd="0" destOrd="0" presId="urn:microsoft.com/office/officeart/2005/8/layout/process4"/>
    <dgm:cxn modelId="{6D961B59-519D-464B-81FE-685944C51107}" type="presParOf" srcId="{0B25A112-54FB-694B-A46F-94D9FD17992C}" destId="{91789496-A1D8-AE46-AFDE-C81AAC9869A3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8568D-0A35-F248-AF92-2A91CECA8391}">
      <dsp:nvSpPr>
        <dsp:cNvPr id="0" name=""/>
        <dsp:cNvSpPr/>
      </dsp:nvSpPr>
      <dsp:spPr>
        <a:xfrm>
          <a:off x="0" y="422633"/>
          <a:ext cx="6588691" cy="15590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Eficiencia con la que la energía puede ser transferida entre niveles tróficos sucesivos.</a:t>
          </a:r>
          <a:endParaRPr lang="en-US" sz="2800" kern="1200" dirty="0"/>
        </a:p>
      </dsp:txBody>
      <dsp:txXfrm>
        <a:off x="76105" y="498738"/>
        <a:ext cx="6436481" cy="1406815"/>
      </dsp:txXfrm>
    </dsp:sp>
    <dsp:sp modelId="{2AF1C427-7A37-BA47-9828-4B0E5517DDD8}">
      <dsp:nvSpPr>
        <dsp:cNvPr id="0" name=""/>
        <dsp:cNvSpPr/>
      </dsp:nvSpPr>
      <dsp:spPr>
        <a:xfrm>
          <a:off x="0" y="2168859"/>
          <a:ext cx="6588691" cy="155902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/>
            <a:t>Cantidad de energía que se extrae de un nivel trófico </a:t>
          </a:r>
          <a:r>
            <a:rPr lang="el-GR" sz="2800" kern="1200"/>
            <a:t>λ</a:t>
          </a:r>
          <a:r>
            <a:rPr lang="es-MX" sz="2800" kern="1200" baseline="-25000"/>
            <a:t>0</a:t>
          </a:r>
          <a:r>
            <a:rPr lang="es-MX" sz="2800" kern="1200"/>
            <a:t> dividida entre la energía que entra al nivel trófico </a:t>
          </a:r>
          <a:r>
            <a:rPr lang="el-GR" sz="2800" kern="1200"/>
            <a:t>λ</a:t>
          </a:r>
          <a:r>
            <a:rPr lang="es-MX" sz="2800" kern="1200" baseline="-25000"/>
            <a:t>1</a:t>
          </a:r>
          <a:endParaRPr lang="en-US" sz="2800" kern="1200"/>
        </a:p>
      </dsp:txBody>
      <dsp:txXfrm>
        <a:off x="76105" y="2244964"/>
        <a:ext cx="6436481" cy="1406815"/>
      </dsp:txXfrm>
    </dsp:sp>
    <dsp:sp modelId="{D812FFF8-AE73-3E40-9EDB-C0A39ED78D79}">
      <dsp:nvSpPr>
        <dsp:cNvPr id="0" name=""/>
        <dsp:cNvSpPr/>
      </dsp:nvSpPr>
      <dsp:spPr>
        <a:xfrm>
          <a:off x="0" y="3915084"/>
          <a:ext cx="6588691" cy="155902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/>
            <a:t>Difícil de  medir –puede ser estimada a través del uso de las eficiencias de transferencia</a:t>
          </a:r>
          <a:endParaRPr lang="en-US" sz="2800" kern="1200"/>
        </a:p>
      </dsp:txBody>
      <dsp:txXfrm>
        <a:off x="76105" y="3991189"/>
        <a:ext cx="6436481" cy="1406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0319E-4B3C-4B4D-989D-A608D1C01BEF}">
      <dsp:nvSpPr>
        <dsp:cNvPr id="0" name=""/>
        <dsp:cNvSpPr/>
      </dsp:nvSpPr>
      <dsp:spPr>
        <a:xfrm>
          <a:off x="0" y="59905"/>
          <a:ext cx="6588691" cy="110930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/>
            <a:t>E</a:t>
          </a:r>
          <a:r>
            <a:rPr lang="es-MX" sz="2000" kern="1200" baseline="-25000"/>
            <a:t>t</a:t>
          </a:r>
          <a:r>
            <a:rPr lang="es-MX" sz="2000" kern="1200"/>
            <a:t> = Eficiencia de transferencia</a:t>
          </a:r>
          <a:endParaRPr lang="en-US" sz="2000" kern="1200"/>
        </a:p>
      </dsp:txBody>
      <dsp:txXfrm>
        <a:off x="54152" y="114057"/>
        <a:ext cx="6480387" cy="1001002"/>
      </dsp:txXfrm>
    </dsp:sp>
    <dsp:sp modelId="{0571C412-6DD4-8B42-B315-788140409ABC}">
      <dsp:nvSpPr>
        <dsp:cNvPr id="0" name=""/>
        <dsp:cNvSpPr/>
      </dsp:nvSpPr>
      <dsp:spPr>
        <a:xfrm>
          <a:off x="0" y="1226812"/>
          <a:ext cx="6588691" cy="1109306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/>
            <a:t>P</a:t>
          </a:r>
          <a:r>
            <a:rPr lang="es-MX" sz="2000" kern="1200" baseline="-25000"/>
            <a:t>t</a:t>
          </a:r>
          <a:r>
            <a:rPr lang="es-MX" sz="2000" kern="1200"/>
            <a:t> = productividad del nivel trófico </a:t>
          </a:r>
          <a:r>
            <a:rPr lang="el-GR" sz="2000" kern="1200"/>
            <a:t>λ</a:t>
          </a:r>
          <a:r>
            <a:rPr lang="es-MX" sz="2000" kern="1200" baseline="-25000"/>
            <a:t>t</a:t>
          </a:r>
          <a:endParaRPr lang="en-US" sz="2000" kern="1200"/>
        </a:p>
      </dsp:txBody>
      <dsp:txXfrm>
        <a:off x="54152" y="1280964"/>
        <a:ext cx="6480387" cy="1001002"/>
      </dsp:txXfrm>
    </dsp:sp>
    <dsp:sp modelId="{39DE2493-99CD-1F4A-AE2D-613DAFA40DE7}">
      <dsp:nvSpPr>
        <dsp:cNvPr id="0" name=""/>
        <dsp:cNvSpPr/>
      </dsp:nvSpPr>
      <dsp:spPr>
        <a:xfrm>
          <a:off x="0" y="2393718"/>
          <a:ext cx="6588691" cy="1109306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/>
            <a:t>P</a:t>
          </a:r>
          <a:r>
            <a:rPr lang="es-MX" sz="2000" kern="1200" baseline="-25000"/>
            <a:t>t-1</a:t>
          </a:r>
          <a:r>
            <a:rPr lang="es-MX" sz="2000" kern="1200"/>
            <a:t> = productividad del nivel trófico </a:t>
          </a:r>
          <a:r>
            <a:rPr lang="el-GR" sz="2000" kern="1200"/>
            <a:t>λ</a:t>
          </a:r>
          <a:r>
            <a:rPr lang="es-MX" sz="2000" kern="1200" baseline="-25000"/>
            <a:t>t-1</a:t>
          </a:r>
          <a:endParaRPr lang="en-US" sz="2000" kern="1200"/>
        </a:p>
      </dsp:txBody>
      <dsp:txXfrm>
        <a:off x="54152" y="2447870"/>
        <a:ext cx="6480387" cy="1001002"/>
      </dsp:txXfrm>
    </dsp:sp>
    <dsp:sp modelId="{F4E9BE45-06C8-3C49-A9EC-CCF02543573D}">
      <dsp:nvSpPr>
        <dsp:cNvPr id="0" name=""/>
        <dsp:cNvSpPr/>
      </dsp:nvSpPr>
      <dsp:spPr>
        <a:xfrm>
          <a:off x="0" y="3560624"/>
          <a:ext cx="6588691" cy="1109306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/>
            <a:t>E</a:t>
          </a:r>
          <a:r>
            <a:rPr lang="es-MX" sz="2000" kern="1200" baseline="-25000"/>
            <a:t>t</a:t>
          </a:r>
          <a:r>
            <a:rPr lang="es-MX" sz="2000" kern="1200"/>
            <a:t> = P</a:t>
          </a:r>
          <a:r>
            <a:rPr lang="es-MX" sz="2000" kern="1200" baseline="-25000"/>
            <a:t>t</a:t>
          </a:r>
          <a:r>
            <a:rPr lang="es-MX" sz="2000" kern="1200"/>
            <a:t>/P</a:t>
          </a:r>
          <a:r>
            <a:rPr lang="es-MX" sz="2000" kern="1200" baseline="-25000"/>
            <a:t>t-1</a:t>
          </a:r>
          <a:endParaRPr lang="en-US" sz="2000" kern="1200"/>
        </a:p>
      </dsp:txBody>
      <dsp:txXfrm>
        <a:off x="54152" y="3614776"/>
        <a:ext cx="6480387" cy="1001002"/>
      </dsp:txXfrm>
    </dsp:sp>
    <dsp:sp modelId="{FBEBC11A-2716-A440-AAD5-87813F0A31A9}">
      <dsp:nvSpPr>
        <dsp:cNvPr id="0" name=""/>
        <dsp:cNvSpPr/>
      </dsp:nvSpPr>
      <dsp:spPr>
        <a:xfrm>
          <a:off x="0" y="4727530"/>
          <a:ext cx="6588691" cy="1109306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*  No todos los organismos se transfieren… Algunos mueren por otras causas distintas a la depredación (y entran al ciclo del detritus)</a:t>
          </a:r>
          <a:endParaRPr lang="en-US" sz="2000" kern="1200" dirty="0"/>
        </a:p>
      </dsp:txBody>
      <dsp:txXfrm>
        <a:off x="54152" y="4781682"/>
        <a:ext cx="6480387" cy="1001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26B03-6768-4DF0-9407-E74517AB201C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B863DF-6045-40A4-B556-FA90591EE1DA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16000" r="-16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FF9D3B-8972-415B-ADA6-79DD305E0E49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~20% del fitoplancton a los herbívoros</a:t>
          </a:r>
          <a:endParaRPr lang="en-US" sz="2300" kern="1200" dirty="0"/>
        </a:p>
      </dsp:txBody>
      <dsp:txXfrm>
        <a:off x="1941716" y="718"/>
        <a:ext cx="4571887" cy="1681139"/>
      </dsp:txXfrm>
    </dsp:sp>
    <dsp:sp modelId="{0C5DFB45-6A3E-4161-8D34-B4A425A348D3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94F855-E735-4664-BCEA-0CC313C0EF54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8000" b="-8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84019D-9FAF-465F-8578-3D542F255D7A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/>
            <a:t>10-15% en los niveles sucesivos</a:t>
          </a:r>
          <a:endParaRPr lang="en-US" sz="2300" kern="1200"/>
        </a:p>
      </dsp:txBody>
      <dsp:txXfrm>
        <a:off x="1941716" y="2102143"/>
        <a:ext cx="4571887" cy="1681139"/>
      </dsp:txXfrm>
    </dsp:sp>
    <dsp:sp modelId="{593009A4-8813-4CC7-9FA4-0112EEEF1FCC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5D99F1-775D-4961-9310-7845E06E5C67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EC2A1-F579-405A-BF26-FC9D49B121D3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Las pérdidas energéticas entre niveles tróficos son del orden del 80-90% y se deben principalmente a la respiración</a:t>
          </a:r>
          <a:endParaRPr lang="en-US" sz="2300" kern="1200" dirty="0"/>
        </a:p>
      </dsp:txBody>
      <dsp:txXfrm>
        <a:off x="1941716" y="4203567"/>
        <a:ext cx="4571887" cy="16811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5090F1-92ED-2F44-962B-D681B9FCFED8}">
      <dsp:nvSpPr>
        <dsp:cNvPr id="0" name=""/>
        <dsp:cNvSpPr/>
      </dsp:nvSpPr>
      <dsp:spPr>
        <a:xfrm>
          <a:off x="0" y="3558996"/>
          <a:ext cx="7242048" cy="23350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/>
            <a:t>En estos casos, el exedente de PP suele entrar al circuito micobiano o de detritus</a:t>
          </a:r>
          <a:endParaRPr lang="en-US" sz="2400" kern="1200"/>
        </a:p>
      </dsp:txBody>
      <dsp:txXfrm>
        <a:off x="0" y="3558996"/>
        <a:ext cx="7242048" cy="2335087"/>
      </dsp:txXfrm>
    </dsp:sp>
    <dsp:sp modelId="{4A9466A2-5013-AC4D-8F16-6566882EF38F}">
      <dsp:nvSpPr>
        <dsp:cNvPr id="0" name=""/>
        <dsp:cNvSpPr/>
      </dsp:nvSpPr>
      <dsp:spPr>
        <a:xfrm rot="10800000">
          <a:off x="0" y="2659"/>
          <a:ext cx="7242048" cy="3591364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/>
            <a:t>En algunos casos, la producción primaria no es un buen indicador de la producción en niveles tróficos altos</a:t>
          </a:r>
          <a:endParaRPr lang="en-US" sz="2400" kern="1200"/>
        </a:p>
      </dsp:txBody>
      <dsp:txXfrm rot="-10800000">
        <a:off x="0" y="2659"/>
        <a:ext cx="7242048" cy="1260568"/>
      </dsp:txXfrm>
    </dsp:sp>
    <dsp:sp modelId="{AE87EA00-A674-B349-B977-74337433ECFC}">
      <dsp:nvSpPr>
        <dsp:cNvPr id="0" name=""/>
        <dsp:cNvSpPr/>
      </dsp:nvSpPr>
      <dsp:spPr>
        <a:xfrm>
          <a:off x="0" y="1263227"/>
          <a:ext cx="3621024" cy="107381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kern="1200"/>
            <a:t>Sistemas eutróficos (PP&gt;&gt;pastoreo)</a:t>
          </a:r>
          <a:endParaRPr lang="en-US" sz="2700" kern="1200"/>
        </a:p>
      </dsp:txBody>
      <dsp:txXfrm>
        <a:off x="0" y="1263227"/>
        <a:ext cx="3621024" cy="1073817"/>
      </dsp:txXfrm>
    </dsp:sp>
    <dsp:sp modelId="{91789496-A1D8-AE46-AFDE-C81AAC9869A3}">
      <dsp:nvSpPr>
        <dsp:cNvPr id="0" name=""/>
        <dsp:cNvSpPr/>
      </dsp:nvSpPr>
      <dsp:spPr>
        <a:xfrm>
          <a:off x="3621024" y="1263227"/>
          <a:ext cx="3621024" cy="1073817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kern="1200"/>
            <a:t>Sistemas donde ocurre el pastoreo selectivo</a:t>
          </a:r>
          <a:endParaRPr lang="en-US" sz="2700" kern="1200"/>
        </a:p>
      </dsp:txBody>
      <dsp:txXfrm>
        <a:off x="3621024" y="1263227"/>
        <a:ext cx="3621024" cy="1073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DFB64-EE56-9D47-90ED-178AB7C14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EE8D69-A437-5640-B88D-D046912CB2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E3563-5E41-4F41-B808-02C115FE0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8D49-143E-7740-B8CB-2A98E926BB0B}" type="datetimeFigureOut">
              <a:rPr lang="es-ES_tradnl" smtClean="0"/>
              <a:t>15/4/20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D76F8-6FE6-9640-BDDA-21D828A12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120FF-E9AF-F84C-A9EE-6B2FD6AE0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0E2D-AC1A-884C-A911-DDF845A8633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6691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C1228-CE21-3745-8686-99EA84B72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AB8891-BC0B-5A47-A66B-5AA726D50E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79BB8-169D-8440-90E3-094A07C9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8D49-143E-7740-B8CB-2A98E926BB0B}" type="datetimeFigureOut">
              <a:rPr lang="es-ES_tradnl" smtClean="0"/>
              <a:t>15/4/20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D7FE6-90B9-EF42-A6D1-91D8C48E6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E2D69-D480-8949-ABFF-3D80D4BCF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0E2D-AC1A-884C-A911-DDF845A8633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1436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4264A-F19A-D14E-A143-89028C2DF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42874-759A-B046-855C-68E57F394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93B37-B9E4-E944-B456-C7CEDF1E2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8D49-143E-7740-B8CB-2A98E926BB0B}" type="datetimeFigureOut">
              <a:rPr lang="es-ES_tradnl" smtClean="0"/>
              <a:t>15/4/20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A4EA0-2167-7541-B1F8-39CA807CF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1A515-0DBC-374A-8A66-FBA56D07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0E2D-AC1A-884C-A911-DDF845A8633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36360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_tradn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59B221-0547-1340-BEF4-555608CA27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06B709-9BE8-904C-97D0-8458BEBF32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80EB16-1639-704C-A972-6F9AA0CD29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B72D2-12C0-654E-96CC-55377E8C365B}" type="slidenum">
              <a:rPr lang="en-US" altLang="en-MX"/>
              <a:pPr/>
              <a:t>‹#›</a:t>
            </a:fld>
            <a:endParaRPr lang="en-US" altLang="en-MX"/>
          </a:p>
        </p:txBody>
      </p:sp>
    </p:spTree>
    <p:extLst>
      <p:ext uri="{BB962C8B-B14F-4D97-AF65-F5344CB8AC3E}">
        <p14:creationId xmlns:p14="http://schemas.microsoft.com/office/powerpoint/2010/main" val="305361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E5E2E-BC7A-1E4F-B28F-33D088254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80A50-D04D-8841-93F8-F84E0BFC3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A5AAC-7F8F-AF46-8C6B-4EC226AC2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8D49-143E-7740-B8CB-2A98E926BB0B}" type="datetimeFigureOut">
              <a:rPr lang="es-ES_tradnl" smtClean="0"/>
              <a:t>15/4/20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C909A-13DB-7B40-B01A-16C79BE9D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6D49A-9506-4F48-BA8B-DB3670F0A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0E2D-AC1A-884C-A911-DDF845A8633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63075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4E02D-35E1-2F40-904D-78EC7C99D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B686F-BD12-8F41-B26A-F2734390A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3B046-E9F2-3F45-A2FB-730380D71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8D49-143E-7740-B8CB-2A98E926BB0B}" type="datetimeFigureOut">
              <a:rPr lang="es-ES_tradnl" smtClean="0"/>
              <a:t>15/4/20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8CFF1-12A2-134B-B856-CC1CE55D7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D41D6-691F-D749-9466-E507957E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0E2D-AC1A-884C-A911-DDF845A8633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97274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55C1D-8A75-C04E-9B12-3ED002EDF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90DD2-9E4C-BD40-8286-1A8D24D49A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809CB-FBB8-6A4A-B5BA-BBB4AC87E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011D0B-8B07-CC43-B6CE-0B688AACD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8D49-143E-7740-B8CB-2A98E926BB0B}" type="datetimeFigureOut">
              <a:rPr lang="es-ES_tradnl" smtClean="0"/>
              <a:t>15/4/20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5861F4-855F-F940-A663-42FA4AF5F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A72D3-3D93-6B4F-953E-04CD8DB99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0E2D-AC1A-884C-A911-DDF845A8633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0719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329E6-EFCA-FC46-BAD1-5C7B570FD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4D989-A27F-6C4F-A293-D52EBC388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FEACB-0E23-944B-B317-D7AEF862B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C8064F-B132-D647-9215-65E10D228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631478-9F36-2C49-BECF-B9002D4E85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692B8C-418D-AD4D-B214-F29CE3730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8D49-143E-7740-B8CB-2A98E926BB0B}" type="datetimeFigureOut">
              <a:rPr lang="es-ES_tradnl" smtClean="0"/>
              <a:t>15/4/20</a:t>
            </a:fld>
            <a:endParaRPr lang="es-ES_trad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50B74D-16B0-5E4B-8727-CA4740285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3B773C-2022-CF4C-B975-039296406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0E2D-AC1A-884C-A911-DDF845A8633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94094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2EB28-6676-2C42-AFF9-23F15716F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8ED3EF-3807-594A-BF66-5E9331672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8D49-143E-7740-B8CB-2A98E926BB0B}" type="datetimeFigureOut">
              <a:rPr lang="es-ES_tradnl" smtClean="0"/>
              <a:t>15/4/20</a:t>
            </a:fld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8E7A3-0C95-8A44-8AB8-64857F30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CB25A3-DCC9-F14F-8FD2-2EDBA3944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0E2D-AC1A-884C-A911-DDF845A8633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4059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E296B9-B5E4-B142-AE90-69EBDAF04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8D49-143E-7740-B8CB-2A98E926BB0B}" type="datetimeFigureOut">
              <a:rPr lang="es-ES_tradnl" smtClean="0"/>
              <a:t>15/4/20</a:t>
            </a:fld>
            <a:endParaRPr lang="es-ES_trad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D246BD-B09B-FB4A-9160-B54992CE7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8656D-1B41-2B44-8E89-F82FAD013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0E2D-AC1A-884C-A911-DDF845A8633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86117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72105-C3B8-494A-B2A2-63FA7CFB0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76603-20B4-E44F-A2A0-E2D466E5C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8E444-71A7-9344-A3B4-69612700B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75165E-7BDB-E24A-B2F4-3B3AE50AA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8D49-143E-7740-B8CB-2A98E926BB0B}" type="datetimeFigureOut">
              <a:rPr lang="es-ES_tradnl" smtClean="0"/>
              <a:t>15/4/20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76CC02-FA93-3F49-9459-E6AD3A296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727162-7537-DD48-B201-5C351A711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0E2D-AC1A-884C-A911-DDF845A8633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3555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FECB8-7A9D-544E-AB35-840AB759A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8F5298-D4EF-514A-9990-DD88C0AEC4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1B207A-DD1B-5E43-A746-FE63CF3F8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3669E2-E546-964B-9A90-6725FBCA0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8D49-143E-7740-B8CB-2A98E926BB0B}" type="datetimeFigureOut">
              <a:rPr lang="es-ES_tradnl" smtClean="0"/>
              <a:t>15/4/20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2D04C-ED8D-E846-B023-AB1336891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9C11DC-13C0-0F48-BB67-0A9C52E4A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0E2D-AC1A-884C-A911-DDF845A8633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2135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E3401D-D998-AB4E-8094-B572DDF57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726CB-9728-8647-9899-5E868E4EC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ED41D-3D69-B045-BF50-107A372CDC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D8D49-143E-7740-B8CB-2A98E926BB0B}" type="datetimeFigureOut">
              <a:rPr lang="es-ES_tradnl" smtClean="0"/>
              <a:t>15/4/20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AFA85-BE7D-FF4F-AD32-27738BCF0F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58B09-77AB-C645-9882-66226A35FF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10E2D-AC1A-884C-A911-DDF845A8633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9815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3BD8CA55-6FF3-1A40-83F0-2FB380DEAD0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33600" y="2895600"/>
            <a:ext cx="7772400" cy="1143000"/>
          </a:xfrm>
        </p:spPr>
        <p:txBody>
          <a:bodyPr/>
          <a:lstStyle/>
          <a:p>
            <a:r>
              <a:rPr lang="es-MX" altLang="en-MX" sz="4000" dirty="0">
                <a:ea typeface="ＭＳ Ｐゴシック" panose="020B0600070205080204" pitchFamily="34" charset="-128"/>
              </a:rPr>
              <a:t>Producción secundaria</a:t>
            </a:r>
          </a:p>
        </p:txBody>
      </p:sp>
    </p:spTree>
    <p:extLst>
      <p:ext uri="{BB962C8B-B14F-4D97-AF65-F5344CB8AC3E}">
        <p14:creationId xmlns:p14="http://schemas.microsoft.com/office/powerpoint/2010/main" val="604276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529" name="Rectangle 2">
            <a:extLst>
              <a:ext uri="{FF2B5EF4-FFF2-40B4-BE49-F238E27FC236}">
                <a16:creationId xmlns:a16="http://schemas.microsoft.com/office/drawing/2014/main" id="{7DDF6A30-4F08-B143-B293-1FC7565B15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s-MX" altLang="en-MX">
                <a:solidFill>
                  <a:srgbClr val="FFFFFF"/>
                </a:solidFill>
                <a:ea typeface="ＭＳ Ｐゴシック" panose="020B0600070205080204" pitchFamily="34" charset="-128"/>
              </a:rPr>
              <a:t>Eficiencia de transferencia</a:t>
            </a:r>
          </a:p>
        </p:txBody>
      </p:sp>
      <p:graphicFrame>
        <p:nvGraphicFramePr>
          <p:cNvPr id="22532" name="Rectangle 3">
            <a:extLst>
              <a:ext uri="{FF2B5EF4-FFF2-40B4-BE49-F238E27FC236}">
                <a16:creationId xmlns:a16="http://schemas.microsoft.com/office/drawing/2014/main" id="{0FF4C676-D49A-499A-B984-492828B147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52202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672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5735590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3" name="Rectangle 2">
            <a:extLst>
              <a:ext uri="{FF2B5EF4-FFF2-40B4-BE49-F238E27FC236}">
                <a16:creationId xmlns:a16="http://schemas.microsoft.com/office/drawing/2014/main" id="{DDF765A7-95CB-8047-88C5-F5207676A4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4360" y="640263"/>
            <a:ext cx="5239512" cy="1344975"/>
          </a:xfrm>
        </p:spPr>
        <p:txBody>
          <a:bodyPr>
            <a:normAutofit/>
          </a:bodyPr>
          <a:lstStyle/>
          <a:p>
            <a:r>
              <a:rPr lang="es-MX" altLang="en-MX" sz="4000">
                <a:solidFill>
                  <a:schemeClr val="bg1"/>
                </a:solidFill>
                <a:ea typeface="ＭＳ Ｐゴシック" panose="020B0600070205080204" pitchFamily="34" charset="-128"/>
              </a:rPr>
              <a:t>¿Cuántos niveles tróficos?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7023" y="2050687"/>
            <a:ext cx="4562441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4" name="Rectangle 3">
            <a:extLst>
              <a:ext uri="{FF2B5EF4-FFF2-40B4-BE49-F238E27FC236}">
                <a16:creationId xmlns:a16="http://schemas.microsoft.com/office/drawing/2014/main" id="{E147106A-F4A2-B742-BA2A-0994A3624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3610" y="2121763"/>
            <a:ext cx="5235490" cy="3773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altLang="en-MX" sz="2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En sistemas naturales, el intervalo es de 2 a 6 niveles</a:t>
            </a:r>
          </a:p>
          <a:p>
            <a:pPr lvl="1"/>
            <a:r>
              <a:rPr lang="es-MX" altLang="en-MX" sz="2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Suele haber menos en zonas costeras y/o de surgencia</a:t>
            </a:r>
          </a:p>
          <a:p>
            <a:pPr lvl="1"/>
            <a:r>
              <a:rPr lang="es-MX" altLang="en-MX" sz="2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Suelen ser más en zonas oligotroficas</a:t>
            </a:r>
          </a:p>
          <a:p>
            <a:pPr lvl="1"/>
            <a:r>
              <a:rPr lang="es-MX" altLang="en-MX" sz="2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El número de niveles tróficos puede estar asociado al tamaño del fitoplancton</a:t>
            </a:r>
          </a:p>
          <a:p>
            <a:pPr lvl="1"/>
            <a:r>
              <a:rPr lang="es-MX" altLang="en-MX" sz="2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El fitoplancton tiene a ser de mayor tamaño en las áreas de surgencia y más pequeño en zonas de oceáno abierto</a:t>
            </a:r>
          </a:p>
        </p:txBody>
      </p:sp>
      <p:pic>
        <p:nvPicPr>
          <p:cNvPr id="4" name="Picture 3" descr="food chains">
            <a:extLst>
              <a:ext uri="{FF2B5EF4-FFF2-40B4-BE49-F238E27FC236}">
                <a16:creationId xmlns:a16="http://schemas.microsoft.com/office/drawing/2014/main" id="{704F9C26-D12A-1249-82E8-0E6AB04683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0632" y="877625"/>
            <a:ext cx="5126736" cy="494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4260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1" name="Rectangle 2">
            <a:extLst>
              <a:ext uri="{FF2B5EF4-FFF2-40B4-BE49-F238E27FC236}">
                <a16:creationId xmlns:a16="http://schemas.microsoft.com/office/drawing/2014/main" id="{57BCA519-C844-FB46-9F38-BF2F942E2B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altLang="en-MX">
                <a:ea typeface="ＭＳ Ｐゴシック" panose="020B0600070205080204" pitchFamily="34" charset="-128"/>
              </a:rPr>
              <a:t>Producción secundaria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2" name="Rectangle 3">
            <a:extLst>
              <a:ext uri="{FF2B5EF4-FFF2-40B4-BE49-F238E27FC236}">
                <a16:creationId xmlns:a16="http://schemas.microsoft.com/office/drawing/2014/main" id="{56C4E8BB-8996-5B40-B8A8-8AD9E773D2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r>
              <a:rPr lang="es-MX" altLang="en-MX" sz="2400">
                <a:ea typeface="ＭＳ Ｐゴシック" panose="020B0600070205080204" pitchFamily="34" charset="-128"/>
              </a:rPr>
              <a:t>Una vez que se conoce la estructura trófica, puede estimarse la producción secundaria:</a:t>
            </a:r>
          </a:p>
          <a:p>
            <a:pPr>
              <a:buFontTx/>
              <a:buNone/>
            </a:pPr>
            <a:r>
              <a:rPr lang="es-MX" altLang="en-MX" sz="2400">
                <a:ea typeface="ＭＳ Ｐゴシック" panose="020B0600070205080204" pitchFamily="34" charset="-128"/>
              </a:rPr>
              <a:t>				P</a:t>
            </a:r>
            <a:r>
              <a:rPr lang="es-MX" altLang="en-MX" sz="2400" baseline="-25000">
                <a:ea typeface="ＭＳ Ｐゴシック" panose="020B0600070205080204" pitchFamily="34" charset="-128"/>
              </a:rPr>
              <a:t>(n+1)</a:t>
            </a:r>
            <a:r>
              <a:rPr lang="es-MX" altLang="en-MX" sz="2400">
                <a:ea typeface="ＭＳ Ｐゴシック" panose="020B0600070205080204" pitchFamily="34" charset="-128"/>
              </a:rPr>
              <a:t> = P</a:t>
            </a:r>
            <a:r>
              <a:rPr lang="es-MX" altLang="en-MX" sz="2400" baseline="-25000">
                <a:ea typeface="ＭＳ Ｐゴシック" panose="020B0600070205080204" pitchFamily="34" charset="-128"/>
              </a:rPr>
              <a:t>1</a:t>
            </a:r>
            <a:r>
              <a:rPr lang="es-MX" altLang="en-MX" sz="2400">
                <a:ea typeface="ＭＳ Ｐゴシック" panose="020B0600070205080204" pitchFamily="34" charset="-128"/>
              </a:rPr>
              <a:t>E</a:t>
            </a:r>
            <a:r>
              <a:rPr lang="es-MX" altLang="en-MX" sz="2400" baseline="30000">
                <a:ea typeface="ＭＳ Ｐゴシック" panose="020B0600070205080204" pitchFamily="34" charset="-128"/>
              </a:rPr>
              <a:t>n</a:t>
            </a:r>
          </a:p>
          <a:p>
            <a:r>
              <a:rPr lang="es-MX" altLang="en-MX" sz="2400">
                <a:ea typeface="ＭＳ Ｐゴシック" panose="020B0600070205080204" pitchFamily="34" charset="-128"/>
              </a:rPr>
              <a:t>P es la producción en el (n+1) nivel trófico</a:t>
            </a:r>
          </a:p>
          <a:p>
            <a:r>
              <a:rPr lang="es-MX" altLang="en-MX" sz="2400">
                <a:ea typeface="ＭＳ Ｐゴシック" panose="020B0600070205080204" pitchFamily="34" charset="-128"/>
              </a:rPr>
              <a:t>n es el numero de transferencias tróficas (niveles tróficos menos uno)</a:t>
            </a:r>
          </a:p>
          <a:p>
            <a:r>
              <a:rPr lang="es-MX" altLang="en-MX" sz="2400">
                <a:ea typeface="ＭＳ Ｐゴシック" panose="020B0600070205080204" pitchFamily="34" charset="-128"/>
              </a:rPr>
              <a:t>P</a:t>
            </a:r>
            <a:r>
              <a:rPr lang="es-MX" altLang="en-MX" sz="2400" baseline="-25000">
                <a:ea typeface="ＭＳ Ｐゴシック" panose="020B0600070205080204" pitchFamily="34" charset="-128"/>
              </a:rPr>
              <a:t>1</a:t>
            </a:r>
            <a:r>
              <a:rPr lang="es-MX" altLang="en-MX" sz="2400">
                <a:ea typeface="ＭＳ Ｐゴシック" panose="020B0600070205080204" pitchFamily="34" charset="-128"/>
              </a:rPr>
              <a:t> es la producción primaria (anual)</a:t>
            </a:r>
          </a:p>
          <a:p>
            <a:r>
              <a:rPr lang="es-MX" altLang="en-MX" sz="2400">
                <a:ea typeface="ＭＳ Ｐゴシック" panose="020B0600070205080204" pitchFamily="34" charset="-128"/>
              </a:rPr>
              <a:t>E es la eficiencia ecológica</a:t>
            </a:r>
          </a:p>
        </p:txBody>
      </p:sp>
    </p:spTree>
    <p:extLst>
      <p:ext uri="{BB962C8B-B14F-4D97-AF65-F5344CB8AC3E}">
        <p14:creationId xmlns:p14="http://schemas.microsoft.com/office/powerpoint/2010/main" val="3172987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5" name="Rectangle 2">
            <a:extLst>
              <a:ext uri="{FF2B5EF4-FFF2-40B4-BE49-F238E27FC236}">
                <a16:creationId xmlns:a16="http://schemas.microsoft.com/office/drawing/2014/main" id="{6FB184E4-E2CC-9E46-8BAE-541AE9D51C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altLang="en-MX">
                <a:ea typeface="ＭＳ Ｐゴシック" panose="020B0600070205080204" pitchFamily="34" charset="-128"/>
              </a:rPr>
              <a:t>Los peros…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6" name="Rectangle 3">
            <a:extLst>
              <a:ext uri="{FF2B5EF4-FFF2-40B4-BE49-F238E27FC236}">
                <a16:creationId xmlns:a16="http://schemas.microsoft.com/office/drawing/2014/main" id="{E6BF629C-2533-9147-A33D-842766C134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r>
              <a:rPr lang="es-MX" altLang="en-MX" sz="2400">
                <a:ea typeface="ＭＳ Ｐゴシック" panose="020B0600070205080204" pitchFamily="34" charset="-128"/>
              </a:rPr>
              <a:t>E es un estimador con una influencia muy grande: al duplicar E, la producción secundaria puede incrementar x10</a:t>
            </a:r>
          </a:p>
          <a:p>
            <a:r>
              <a:rPr lang="es-MX" altLang="en-MX" sz="2400">
                <a:ea typeface="ＭＳ Ｐゴシック" panose="020B0600070205080204" pitchFamily="34" charset="-128"/>
              </a:rPr>
              <a:t>Cadenas alimentarias vs redes tróficas – las transferencias tróficas no suelen ser tan simples como lo asume el modelo</a:t>
            </a:r>
          </a:p>
        </p:txBody>
      </p:sp>
    </p:spTree>
    <p:extLst>
      <p:ext uri="{BB962C8B-B14F-4D97-AF65-F5344CB8AC3E}">
        <p14:creationId xmlns:p14="http://schemas.microsoft.com/office/powerpoint/2010/main" val="2799832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49" name="Rectangle 2">
            <a:extLst>
              <a:ext uri="{FF2B5EF4-FFF2-40B4-BE49-F238E27FC236}">
                <a16:creationId xmlns:a16="http://schemas.microsoft.com/office/drawing/2014/main" id="{EF814B3A-A618-204F-9389-098F4B4B17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altLang="en-MX">
                <a:ea typeface="ＭＳ Ｐゴシック" panose="020B0600070205080204" pitchFamily="34" charset="-128"/>
              </a:rPr>
              <a:t>Productividad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0" name="Rectangle 3">
            <a:extLst>
              <a:ext uri="{FF2B5EF4-FFF2-40B4-BE49-F238E27FC236}">
                <a16:creationId xmlns:a16="http://schemas.microsoft.com/office/drawing/2014/main" id="{12426759-E2DF-B34E-BA1E-492B4713FA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r>
              <a:rPr lang="es-MX" altLang="en-MX" sz="2400">
                <a:ea typeface="ＭＳ Ｐゴシック" panose="020B0600070205080204" pitchFamily="34" charset="-128"/>
              </a:rPr>
              <a:t>Concepto relacionado con la actividad biológica y el conjunto de interacciones en el ambiente</a:t>
            </a:r>
          </a:p>
          <a:p>
            <a:r>
              <a:rPr lang="es-MX" altLang="en-MX" sz="2400">
                <a:ea typeface="ＭＳ Ｐゴシック" panose="020B0600070205080204" pitchFamily="34" charset="-128"/>
              </a:rPr>
              <a:t>Medidas de productividad</a:t>
            </a:r>
          </a:p>
          <a:p>
            <a:pPr lvl="1"/>
            <a:r>
              <a:rPr lang="es-MX" altLang="en-MX">
                <a:ea typeface="ＭＳ Ｐゴシック" panose="020B0600070205080204" pitchFamily="34" charset="-128"/>
              </a:rPr>
              <a:t>Números o biomasa medidos como gC/m</a:t>
            </a:r>
            <a:r>
              <a:rPr lang="es-MX" altLang="en-MX" baseline="30000">
                <a:ea typeface="ＭＳ Ｐゴシック" panose="020B0600070205080204" pitchFamily="34" charset="-128"/>
              </a:rPr>
              <a:t>2</a:t>
            </a:r>
            <a:r>
              <a:rPr lang="es-MX" altLang="en-MX">
                <a:ea typeface="ＭＳ Ｐゴシック" panose="020B0600070205080204" pitchFamily="34" charset="-128"/>
              </a:rPr>
              <a:t>/año</a:t>
            </a:r>
          </a:p>
          <a:p>
            <a:pPr lvl="2"/>
            <a:r>
              <a:rPr lang="es-MX" altLang="en-MX" sz="2400">
                <a:ea typeface="ＭＳ Ｐゴシック" panose="020B0600070205080204" pitchFamily="34" charset="-128"/>
              </a:rPr>
              <a:t>Productividad media del océano = 100 gC/m</a:t>
            </a:r>
            <a:r>
              <a:rPr lang="es-MX" altLang="en-MX" sz="2400" baseline="30000">
                <a:ea typeface="ＭＳ Ｐゴシック" panose="020B0600070205080204" pitchFamily="34" charset="-128"/>
              </a:rPr>
              <a:t>2</a:t>
            </a:r>
            <a:r>
              <a:rPr lang="es-MX" altLang="en-MX" sz="2400">
                <a:ea typeface="ＭＳ Ｐゴシック" panose="020B0600070205080204" pitchFamily="34" charset="-128"/>
              </a:rPr>
              <a:t>/año</a:t>
            </a:r>
          </a:p>
          <a:p>
            <a:pPr lvl="1"/>
            <a:r>
              <a:rPr lang="es-MX" altLang="en-MX">
                <a:ea typeface="ＭＳ Ｐゴシック" panose="020B0600070205080204" pitchFamily="34" charset="-128"/>
              </a:rPr>
              <a:t>Afectada por las tasas de crecimiento (o de excreción, pastoreo, hundimiento, et cetera)</a:t>
            </a:r>
          </a:p>
          <a:p>
            <a:pPr lvl="1"/>
            <a:r>
              <a:rPr lang="es-MX" altLang="en-MX">
                <a:ea typeface="ＭＳ Ｐゴシック" panose="020B0600070205080204" pitchFamily="34" charset="-128"/>
              </a:rPr>
              <a:t>Por las interacciones de los organismos con el ambiente y entre sí</a:t>
            </a:r>
          </a:p>
        </p:txBody>
      </p:sp>
    </p:spTree>
    <p:extLst>
      <p:ext uri="{BB962C8B-B14F-4D97-AF65-F5344CB8AC3E}">
        <p14:creationId xmlns:p14="http://schemas.microsoft.com/office/powerpoint/2010/main" val="157874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73" name="Rectangle 2">
            <a:extLst>
              <a:ext uri="{FF2B5EF4-FFF2-40B4-BE49-F238E27FC236}">
                <a16:creationId xmlns:a16="http://schemas.microsoft.com/office/drawing/2014/main" id="{6E609988-4466-A442-B62B-08E5438A5C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MX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Consumidores</a:t>
            </a:r>
            <a:r>
              <a:rPr lang="en-US" altLang="en-MX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– Las </a:t>
            </a:r>
            <a:r>
              <a:rPr lang="en-US" altLang="en-MX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interacciones</a:t>
            </a:r>
            <a:r>
              <a:rPr lang="en-US" altLang="en-MX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en-MX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alimentarias</a:t>
            </a:r>
            <a:endParaRPr lang="en-US" altLang="en-MX" sz="2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8674" name="Picture 3">
            <a:extLst>
              <a:ext uri="{FF2B5EF4-FFF2-40B4-BE49-F238E27FC236}">
                <a16:creationId xmlns:a16="http://schemas.microsoft.com/office/drawing/2014/main" id="{5F4240B3-62A8-BF43-8F91-09B26C222A1A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38600" y="1129941"/>
            <a:ext cx="7188199" cy="459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0071498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F31B564E-BA8C-4944-BD5B-BDA5C0B60F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altLang="en-MX">
                <a:ea typeface="ＭＳ Ｐゴシック" panose="020B0600070205080204" pitchFamily="34" charset="-128"/>
              </a:rPr>
              <a:t>Productividad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97" name="Rectangle 2">
            <a:extLst>
              <a:ext uri="{FF2B5EF4-FFF2-40B4-BE49-F238E27FC236}">
                <a16:creationId xmlns:a16="http://schemas.microsoft.com/office/drawing/2014/main" id="{2B27CB81-6D81-7C4A-9B76-7E068D72EC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r>
              <a:rPr lang="es-MX" altLang="en-MX" sz="2200">
                <a:ea typeface="ＭＳ Ｐゴシック" panose="020B0600070205080204" pitchFamily="34" charset="-128"/>
              </a:rPr>
              <a:t>Productividad = tasa de crecimiento – tasa de pérdida</a:t>
            </a:r>
          </a:p>
          <a:p>
            <a:pPr lvl="1"/>
            <a:r>
              <a:rPr lang="es-MX" altLang="en-MX" sz="2200">
                <a:ea typeface="ＭＳ Ｐゴシック" panose="020B0600070205080204" pitchFamily="34" charset="-128"/>
              </a:rPr>
              <a:t>Para la productividad primaria:</a:t>
            </a:r>
          </a:p>
          <a:p>
            <a:pPr lvl="2"/>
            <a:r>
              <a:rPr lang="es-MX" altLang="en-MX" sz="2200">
                <a:ea typeface="ＭＳ Ｐゴシック" panose="020B0600070205080204" pitchFamily="34" charset="-128"/>
              </a:rPr>
              <a:t>Las tasas de crecimiento varía con la luz, nutrimentos y temperatura (entre otros)</a:t>
            </a:r>
          </a:p>
          <a:p>
            <a:pPr lvl="2"/>
            <a:r>
              <a:rPr lang="es-MX" altLang="en-MX" sz="2200">
                <a:ea typeface="ＭＳ Ｐゴシック" panose="020B0600070205080204" pitchFamily="34" charset="-128"/>
              </a:rPr>
              <a:t>Las pérdidas incluyen, pero no se limitan a, respiración, pastoreo, hundimiento y muerte.</a:t>
            </a:r>
          </a:p>
          <a:p>
            <a:pPr lvl="1"/>
            <a:r>
              <a:rPr lang="es-MX" altLang="en-MX" sz="2200">
                <a:ea typeface="ＭＳ Ｐゴシック" panose="020B0600070205080204" pitchFamily="34" charset="-128"/>
              </a:rPr>
              <a:t>Para la productividad secundaria</a:t>
            </a:r>
          </a:p>
          <a:p>
            <a:pPr lvl="2"/>
            <a:r>
              <a:rPr lang="es-MX" altLang="en-MX" sz="2200">
                <a:ea typeface="ＭＳ Ｐゴシック" panose="020B0600070205080204" pitchFamily="34" charset="-128"/>
              </a:rPr>
              <a:t>Las tasas de crecimiento varía en función a la ingestión</a:t>
            </a:r>
          </a:p>
          <a:p>
            <a:pPr lvl="2"/>
            <a:r>
              <a:rPr lang="es-MX" altLang="en-MX" sz="2200">
                <a:ea typeface="ＭＳ Ｐゴシック" panose="020B0600070205080204" pitchFamily="34" charset="-128"/>
              </a:rPr>
              <a:t>Las pérdidas incluyen, pero no se limitan a, respiración, producción de heces, excreción nitrogenada y muerte.</a:t>
            </a:r>
          </a:p>
        </p:txBody>
      </p:sp>
    </p:spTree>
    <p:extLst>
      <p:ext uri="{BB962C8B-B14F-4D97-AF65-F5344CB8AC3E}">
        <p14:creationId xmlns:p14="http://schemas.microsoft.com/office/powerpoint/2010/main" val="323244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3E1F89F6-47B2-5D49-8EA9-8E80E35E81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altLang="en-MX">
                <a:ea typeface="ＭＳ Ｐゴシック" panose="020B0600070205080204" pitchFamily="34" charset="-128"/>
              </a:rPr>
              <a:t>Pastoreo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1" name="Rectangle 2">
            <a:extLst>
              <a:ext uri="{FF2B5EF4-FFF2-40B4-BE49-F238E27FC236}">
                <a16:creationId xmlns:a16="http://schemas.microsoft.com/office/drawing/2014/main" id="{E2A6FF30-7829-7A4E-8C04-B2989E42F4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r>
              <a:rPr lang="es-MX" altLang="en-MX" sz="2400" dirty="0">
                <a:ea typeface="ＭＳ Ｐゴシック" panose="020B0600070205080204" pitchFamily="34" charset="-128"/>
              </a:rPr>
              <a:t>Es responsable de la mayor parte de las </a:t>
            </a:r>
            <a:r>
              <a:rPr lang="es-MX" altLang="en-US" sz="2400" dirty="0">
                <a:ea typeface="ＭＳ Ｐゴシック" panose="020B0600070205080204" pitchFamily="34" charset="-128"/>
              </a:rPr>
              <a:t>“</a:t>
            </a:r>
            <a:r>
              <a:rPr lang="es-MX" altLang="en-MX" sz="2400" dirty="0">
                <a:ea typeface="ＭＳ Ｐゴシック" panose="020B0600070205080204" pitchFamily="34" charset="-128"/>
              </a:rPr>
              <a:t>pérdidas</a:t>
            </a:r>
            <a:r>
              <a:rPr lang="es-MX" altLang="en-US" sz="2400" dirty="0">
                <a:ea typeface="ＭＳ Ｐゴシック" panose="020B0600070205080204" pitchFamily="34" charset="-128"/>
              </a:rPr>
              <a:t>”</a:t>
            </a:r>
            <a:r>
              <a:rPr lang="es-MX" altLang="en-MX" sz="2400" dirty="0">
                <a:ea typeface="ＭＳ Ｐゴシック" panose="020B0600070205080204" pitchFamily="34" charset="-128"/>
              </a:rPr>
              <a:t> de la biomasa del fitoplancton</a:t>
            </a:r>
          </a:p>
          <a:p>
            <a:r>
              <a:rPr lang="es-MX" altLang="en-MX" sz="2400" dirty="0">
                <a:ea typeface="ＭＳ Ｐゴシック" panose="020B0600070205080204" pitchFamily="34" charset="-128"/>
              </a:rPr>
              <a:t>Otros mecanismos no suelen ser importantes a menos que no ocurra el pastoreo</a:t>
            </a:r>
          </a:p>
          <a:p>
            <a:r>
              <a:rPr lang="es-MX" altLang="en-MX" sz="2400" dirty="0">
                <a:ea typeface="ＭＳ Ｐゴシック" panose="020B0600070205080204" pitchFamily="34" charset="-128"/>
              </a:rPr>
              <a:t>El pastoreo puede prevenir o terminar los florecimientos</a:t>
            </a:r>
          </a:p>
          <a:p>
            <a:r>
              <a:rPr lang="es-MX" altLang="en-MX" sz="2400" dirty="0">
                <a:ea typeface="ＭＳ Ｐゴシック" panose="020B0600070205080204" pitchFamily="34" charset="-128"/>
              </a:rPr>
              <a:t>Considerando que el 90% del carbono y la energía se pierden en cada paso trófico</a:t>
            </a:r>
          </a:p>
          <a:p>
            <a:pPr lvl="1"/>
            <a:r>
              <a:rPr lang="es-MX" altLang="en-MX" dirty="0">
                <a:ea typeface="ＭＳ Ｐゴシック" panose="020B0600070205080204" pitchFamily="34" charset="-128"/>
              </a:rPr>
              <a:t>DOC y POC pueden ser utilzados por el ciclo microbiano, detritívoros, et cetera</a:t>
            </a:r>
          </a:p>
        </p:txBody>
      </p:sp>
    </p:spTree>
    <p:extLst>
      <p:ext uri="{BB962C8B-B14F-4D97-AF65-F5344CB8AC3E}">
        <p14:creationId xmlns:p14="http://schemas.microsoft.com/office/powerpoint/2010/main" val="1271133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3E1F89F6-47B2-5D49-8EA9-8E80E35E81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altLang="en-MX" dirty="0">
                <a:ea typeface="ＭＳ Ｐゴシック" panose="020B0600070205080204" pitchFamily="34" charset="-128"/>
              </a:rPr>
              <a:t>Patrones globales de productividad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>
            <a:extLst>
              <a:ext uri="{FF2B5EF4-FFF2-40B4-BE49-F238E27FC236}">
                <a16:creationId xmlns:a16="http://schemas.microsoft.com/office/drawing/2014/main" id="{07756361-AD5A-1140-B3D3-B1F8902BFB08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2" y="2723673"/>
            <a:ext cx="85629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3907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3657600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65" name="Rectangle 2">
            <a:extLst>
              <a:ext uri="{FF2B5EF4-FFF2-40B4-BE49-F238E27FC236}">
                <a16:creationId xmlns:a16="http://schemas.microsoft.com/office/drawing/2014/main" id="{A761A388-ED64-4342-A7B5-2C169A78A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4360" y="637125"/>
            <a:ext cx="3163824" cy="5256371"/>
          </a:xfrm>
        </p:spPr>
        <p:txBody>
          <a:bodyPr>
            <a:normAutofit/>
          </a:bodyPr>
          <a:lstStyle/>
          <a:p>
            <a:r>
              <a:rPr lang="es-MX" altLang="en-MX" sz="4100">
                <a:solidFill>
                  <a:schemeClr val="bg1"/>
                </a:solidFill>
                <a:ea typeface="ＭＳ Ｐゴシック" panose="020B0600070205080204" pitchFamily="34" charset="-128"/>
              </a:rPr>
              <a:t>Estimaciones de la productividad secundaria</a:t>
            </a:r>
          </a:p>
        </p:txBody>
      </p:sp>
      <p:graphicFrame>
        <p:nvGraphicFramePr>
          <p:cNvPr id="36868" name="Rectangle 3">
            <a:extLst>
              <a:ext uri="{FF2B5EF4-FFF2-40B4-BE49-F238E27FC236}">
                <a16:creationId xmlns:a16="http://schemas.microsoft.com/office/drawing/2014/main" id="{A75F8519-BC11-4EDE-A566-2BEE8AD9BB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5443236"/>
              </p:ext>
            </p:extLst>
          </p:nvPr>
        </p:nvGraphicFramePr>
        <p:xfrm>
          <a:off x="4517136" y="303591"/>
          <a:ext cx="7242048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771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450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B21E8EA2-4D31-FD4A-A903-75949A5DB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7599" y="643467"/>
            <a:ext cx="523680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409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89" name="Rectangle 2">
            <a:extLst>
              <a:ext uri="{FF2B5EF4-FFF2-40B4-BE49-F238E27FC236}">
                <a16:creationId xmlns:a16="http://schemas.microsoft.com/office/drawing/2014/main" id="{5BB52039-D8DA-8E4C-B2DB-1C0912832F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altLang="en-MX">
                <a:ea typeface="ＭＳ Ｐゴシック" panose="020B0600070205080204" pitchFamily="34" charset="-128"/>
              </a:rPr>
              <a:t>Estimaciones en cascada (top-down)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0" name="Rectangle 3">
            <a:extLst>
              <a:ext uri="{FF2B5EF4-FFF2-40B4-BE49-F238E27FC236}">
                <a16:creationId xmlns:a16="http://schemas.microsoft.com/office/drawing/2014/main" id="{4F51C154-9C95-5943-9FA1-D5CC7AE9B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r>
              <a:rPr lang="es-MX" altLang="en-MX" sz="2400">
                <a:ea typeface="ＭＳ Ｐゴシック" panose="020B0600070205080204" pitchFamily="34" charset="-128"/>
              </a:rPr>
              <a:t>Se consideran las estadísticas de pesca para </a:t>
            </a:r>
            <a:r>
              <a:rPr lang="es-MX" altLang="en-US" sz="2400">
                <a:ea typeface="ＭＳ Ｐゴシック" panose="020B0600070205080204" pitchFamily="34" charset="-128"/>
              </a:rPr>
              <a:t>“</a:t>
            </a:r>
            <a:r>
              <a:rPr lang="es-MX" altLang="en-MX" sz="2400">
                <a:ea typeface="ＭＳ Ｐゴシック" panose="020B0600070205080204" pitchFamily="34" charset="-128"/>
              </a:rPr>
              <a:t>rellenar los huecos</a:t>
            </a:r>
            <a:r>
              <a:rPr lang="es-MX" altLang="en-US" sz="2400">
                <a:ea typeface="ＭＳ Ｐゴシック" panose="020B0600070205080204" pitchFamily="34" charset="-128"/>
              </a:rPr>
              <a:t>”</a:t>
            </a:r>
            <a:r>
              <a:rPr lang="es-MX" altLang="en-MX" sz="2400">
                <a:ea typeface="ＭＳ Ｐゴシック" panose="020B0600070205080204" pitchFamily="34" charset="-128"/>
              </a:rPr>
              <a:t> en niveles tróficos inferiores (con el riesgo de subestimar la PP)</a:t>
            </a:r>
          </a:p>
          <a:p>
            <a:pPr lvl="1"/>
            <a:r>
              <a:rPr lang="es-MX" altLang="en-MX">
                <a:ea typeface="ＭＳ Ｐゴシック" panose="020B0600070205080204" pitchFamily="34" charset="-128"/>
              </a:rPr>
              <a:t>Pueden haber omisiones de productividad que llevan a cabo especies que compiten o que no se cosechan</a:t>
            </a:r>
          </a:p>
        </p:txBody>
      </p:sp>
    </p:spTree>
    <p:extLst>
      <p:ext uri="{BB962C8B-B14F-4D97-AF65-F5344CB8AC3E}">
        <p14:creationId xmlns:p14="http://schemas.microsoft.com/office/powerpoint/2010/main" val="230922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13" name="Rectangle 2">
            <a:extLst>
              <a:ext uri="{FF2B5EF4-FFF2-40B4-BE49-F238E27FC236}">
                <a16:creationId xmlns:a16="http://schemas.microsoft.com/office/drawing/2014/main" id="{0FFCAF55-F731-474B-B94A-CD87E6D974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altLang="en-MX" dirty="0">
                <a:ea typeface="ＭＳ Ｐゴシック" panose="020B0600070205080204" pitchFamily="34" charset="-128"/>
              </a:rPr>
              <a:t>Producción del zooplancton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4" name="Rectangle 3">
            <a:extLst>
              <a:ext uri="{FF2B5EF4-FFF2-40B4-BE49-F238E27FC236}">
                <a16:creationId xmlns:a16="http://schemas.microsoft.com/office/drawing/2014/main" id="{EC8CF25B-E7DE-9747-A13E-F950667351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r>
              <a:rPr lang="es-MX" altLang="en-MX" sz="2400" dirty="0">
                <a:ea typeface="ＭＳ Ｐゴシック" panose="020B0600070205080204" pitchFamily="34" charset="-128"/>
              </a:rPr>
              <a:t>Se define como la cantidad total de producción nueva en un tiempo determinado, sin importar si los individuos sobreviven durante todo el intervalo</a:t>
            </a:r>
          </a:p>
          <a:p>
            <a:r>
              <a:rPr lang="es-MX" altLang="en-MX" sz="2400" dirty="0">
                <a:ea typeface="ＭＳ Ｐゴシック" panose="020B0600070205080204" pitchFamily="34" charset="-128"/>
              </a:rPr>
              <a:t>B = Xw</a:t>
            </a:r>
          </a:p>
          <a:p>
            <a:r>
              <a:rPr lang="es-MX" altLang="en-MX" sz="2400" dirty="0">
                <a:ea typeface="ＭＳ Ｐゴシック" panose="020B0600070205080204" pitchFamily="34" charset="-128"/>
              </a:rPr>
              <a:t>B = biomasa, X = número de ind, w = peso individual promedio</a:t>
            </a:r>
          </a:p>
        </p:txBody>
      </p:sp>
    </p:spTree>
    <p:extLst>
      <p:ext uri="{BB962C8B-B14F-4D97-AF65-F5344CB8AC3E}">
        <p14:creationId xmlns:p14="http://schemas.microsoft.com/office/powerpoint/2010/main" val="8655304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37" name="Rectangle 2">
            <a:extLst>
              <a:ext uri="{FF2B5EF4-FFF2-40B4-BE49-F238E27FC236}">
                <a16:creationId xmlns:a16="http://schemas.microsoft.com/office/drawing/2014/main" id="{02539224-1B8B-AC45-9E04-0B8AA02861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altLang="en-MX" dirty="0">
                <a:ea typeface="ＭＳ Ｐゴシック" panose="020B0600070205080204" pitchFamily="34" charset="-128"/>
              </a:rPr>
              <a:t>Producción del zooplancton</a:t>
            </a:r>
            <a:endParaRPr lang="es-MX" altLang="en-MX">
              <a:ea typeface="ＭＳ Ｐゴシック" panose="020B0600070205080204" pitchFamily="34" charset="-128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38" name="Rectangle 3">
            <a:extLst>
              <a:ext uri="{FF2B5EF4-FFF2-40B4-BE49-F238E27FC236}">
                <a16:creationId xmlns:a16="http://schemas.microsoft.com/office/drawing/2014/main" id="{A29849AB-DB42-C84F-9A0E-35429F45BE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r>
              <a:rPr lang="es-MX" altLang="en-MX" sz="2400">
                <a:ea typeface="ＭＳ Ｐゴシック" panose="020B0600070205080204" pitchFamily="34" charset="-128"/>
              </a:rPr>
              <a:t>P</a:t>
            </a:r>
            <a:r>
              <a:rPr lang="es-MX" altLang="en-MX" sz="2400" baseline="-25000">
                <a:ea typeface="ＭＳ Ｐゴシック" panose="020B0600070205080204" pitchFamily="34" charset="-128"/>
              </a:rPr>
              <a:t>t</a:t>
            </a:r>
            <a:r>
              <a:rPr lang="es-MX" altLang="en-MX" sz="2400">
                <a:ea typeface="ＭＳ Ｐゴシック" panose="020B0600070205080204" pitchFamily="34" charset="-128"/>
              </a:rPr>
              <a:t> = (X</a:t>
            </a:r>
            <a:r>
              <a:rPr lang="es-MX" altLang="en-MX" sz="2400" baseline="-25000">
                <a:ea typeface="ＭＳ Ｐゴシック" panose="020B0600070205080204" pitchFamily="34" charset="-128"/>
              </a:rPr>
              <a:t>1</a:t>
            </a:r>
            <a:r>
              <a:rPr lang="es-MX" altLang="en-MX" sz="2400">
                <a:ea typeface="ＭＳ Ｐゴシック" panose="020B0600070205080204" pitchFamily="34" charset="-128"/>
              </a:rPr>
              <a:t>-X</a:t>
            </a:r>
            <a:r>
              <a:rPr lang="es-MX" altLang="en-MX" sz="2400" baseline="-25000">
                <a:ea typeface="ＭＳ Ｐゴシック" panose="020B0600070205080204" pitchFamily="34" charset="-128"/>
              </a:rPr>
              <a:t>2</a:t>
            </a:r>
            <a:r>
              <a:rPr lang="es-MX" altLang="en-MX" sz="2400">
                <a:ea typeface="ＭＳ Ｐゴシック" panose="020B0600070205080204" pitchFamily="34" charset="-128"/>
              </a:rPr>
              <a:t>)((w</a:t>
            </a:r>
            <a:r>
              <a:rPr lang="es-MX" altLang="en-MX" sz="2400" baseline="-25000">
                <a:ea typeface="ＭＳ Ｐゴシック" panose="020B0600070205080204" pitchFamily="34" charset="-128"/>
              </a:rPr>
              <a:t>1</a:t>
            </a:r>
            <a:r>
              <a:rPr lang="es-MX" altLang="en-MX" sz="2400">
                <a:ea typeface="ＭＳ Ｐゴシック" panose="020B0600070205080204" pitchFamily="34" charset="-128"/>
              </a:rPr>
              <a:t>+w</a:t>
            </a:r>
            <a:r>
              <a:rPr lang="es-MX" altLang="en-MX" sz="2400" baseline="-25000">
                <a:ea typeface="ＭＳ Ｐゴシック" panose="020B0600070205080204" pitchFamily="34" charset="-128"/>
              </a:rPr>
              <a:t>2</a:t>
            </a:r>
            <a:r>
              <a:rPr lang="es-MX" altLang="en-MX" sz="2400">
                <a:ea typeface="ＭＳ Ｐゴシック" panose="020B0600070205080204" pitchFamily="34" charset="-128"/>
              </a:rPr>
              <a:t>)/2) + (B</a:t>
            </a:r>
            <a:r>
              <a:rPr lang="es-MX" altLang="en-MX" sz="2400" baseline="-25000">
                <a:ea typeface="ＭＳ Ｐゴシック" panose="020B0600070205080204" pitchFamily="34" charset="-128"/>
              </a:rPr>
              <a:t>2</a:t>
            </a:r>
            <a:r>
              <a:rPr lang="es-MX" altLang="en-MX" sz="2400">
                <a:ea typeface="ＭＳ Ｐゴシック" panose="020B0600070205080204" pitchFamily="34" charset="-128"/>
              </a:rPr>
              <a:t> - B</a:t>
            </a:r>
            <a:r>
              <a:rPr lang="es-MX" altLang="en-MX" sz="2400" baseline="-25000">
                <a:ea typeface="ＭＳ Ｐゴシック" panose="020B0600070205080204" pitchFamily="34" charset="-128"/>
              </a:rPr>
              <a:t>1</a:t>
            </a:r>
            <a:r>
              <a:rPr lang="es-MX" altLang="en-MX" sz="2400">
                <a:ea typeface="ＭＳ Ｐゴシック" panose="020B0600070205080204" pitchFamily="34" charset="-128"/>
              </a:rPr>
              <a:t>)</a:t>
            </a:r>
          </a:p>
          <a:p>
            <a:r>
              <a:rPr lang="es-MX" altLang="en-MX" sz="2400">
                <a:ea typeface="ＭＳ Ｐゴシック" panose="020B0600070205080204" pitchFamily="34" charset="-128"/>
              </a:rPr>
              <a:t>P</a:t>
            </a:r>
            <a:r>
              <a:rPr lang="es-MX" altLang="en-MX" sz="2400" baseline="-25000">
                <a:ea typeface="ＭＳ Ｐゴシック" panose="020B0600070205080204" pitchFamily="34" charset="-128"/>
              </a:rPr>
              <a:t>t</a:t>
            </a:r>
            <a:r>
              <a:rPr lang="es-MX" altLang="en-MX" sz="2400">
                <a:ea typeface="ＭＳ Ｐゴシック" panose="020B0600070205080204" pitchFamily="34" charset="-128"/>
              </a:rPr>
              <a:t> = producción entre los intervalos t</a:t>
            </a:r>
            <a:r>
              <a:rPr lang="es-MX" altLang="en-MX" sz="2400" baseline="-25000">
                <a:ea typeface="ＭＳ Ｐゴシック" panose="020B0600070205080204" pitchFamily="34" charset="-128"/>
              </a:rPr>
              <a:t>1</a:t>
            </a:r>
            <a:r>
              <a:rPr lang="es-MX" altLang="en-MX" sz="2400">
                <a:ea typeface="ＭＳ Ｐゴシック" panose="020B0600070205080204" pitchFamily="34" charset="-128"/>
              </a:rPr>
              <a:t> and t</a:t>
            </a:r>
            <a:r>
              <a:rPr lang="es-MX" altLang="en-MX" sz="2400" baseline="-25000">
                <a:ea typeface="ＭＳ Ｐゴシック" panose="020B0600070205080204" pitchFamily="34" charset="-128"/>
              </a:rPr>
              <a:t>2</a:t>
            </a:r>
            <a:r>
              <a:rPr lang="es-MX" altLang="en-MX" sz="2400">
                <a:ea typeface="ＭＳ Ｐゴシック" panose="020B0600070205080204" pitchFamily="34" charset="-128"/>
              </a:rPr>
              <a:t> </a:t>
            </a:r>
          </a:p>
          <a:p>
            <a:r>
              <a:rPr lang="es-MX" altLang="en-MX" sz="2400">
                <a:ea typeface="ＭＳ Ｐゴシック" panose="020B0600070205080204" pitchFamily="34" charset="-128"/>
              </a:rPr>
              <a:t>B</a:t>
            </a:r>
            <a:r>
              <a:rPr lang="es-MX" altLang="en-MX" sz="2400" baseline="-25000">
                <a:ea typeface="ＭＳ Ｐゴシック" panose="020B0600070205080204" pitchFamily="34" charset="-128"/>
              </a:rPr>
              <a:t>2</a:t>
            </a:r>
            <a:r>
              <a:rPr lang="es-MX" altLang="en-MX" sz="2400">
                <a:ea typeface="ＭＳ Ｐゴシック" panose="020B0600070205080204" pitchFamily="34" charset="-128"/>
              </a:rPr>
              <a:t> - B</a:t>
            </a:r>
            <a:r>
              <a:rPr lang="es-MX" altLang="en-MX" sz="2400" baseline="-25000">
                <a:ea typeface="ＭＳ Ｐゴシック" panose="020B0600070205080204" pitchFamily="34" charset="-128"/>
              </a:rPr>
              <a:t>1</a:t>
            </a:r>
            <a:r>
              <a:rPr lang="es-MX" altLang="en-MX" sz="2400">
                <a:ea typeface="ＭＳ Ｐゴシック" panose="020B0600070205080204" pitchFamily="34" charset="-128"/>
              </a:rPr>
              <a:t> incremento en la biomasa</a:t>
            </a:r>
          </a:p>
          <a:p>
            <a:r>
              <a:rPr lang="es-MX" altLang="en-MX" sz="2400">
                <a:ea typeface="ＭＳ Ｐゴシック" panose="020B0600070205080204" pitchFamily="34" charset="-128"/>
              </a:rPr>
              <a:t>W Peso individual promedio</a:t>
            </a:r>
          </a:p>
        </p:txBody>
      </p:sp>
    </p:spTree>
    <p:extLst>
      <p:ext uri="{BB962C8B-B14F-4D97-AF65-F5344CB8AC3E}">
        <p14:creationId xmlns:p14="http://schemas.microsoft.com/office/powerpoint/2010/main" val="57124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1" name="Rectangle 2">
            <a:extLst>
              <a:ext uri="{FF2B5EF4-FFF2-40B4-BE49-F238E27FC236}">
                <a16:creationId xmlns:a16="http://schemas.microsoft.com/office/drawing/2014/main" id="{80DBD990-9F8F-9E4E-9693-14976265C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altLang="en-MX" dirty="0">
                <a:ea typeface="ＭＳ Ｐゴシック" panose="020B0600070205080204" pitchFamily="34" charset="-128"/>
              </a:rPr>
              <a:t>Producción del zooplancton</a:t>
            </a:r>
            <a:endParaRPr lang="es-MX" altLang="en-MX">
              <a:ea typeface="ＭＳ Ｐゴシック" panose="020B0600070205080204" pitchFamily="34" charset="-128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2" name="Rectangle 3">
            <a:extLst>
              <a:ext uri="{FF2B5EF4-FFF2-40B4-BE49-F238E27FC236}">
                <a16:creationId xmlns:a16="http://schemas.microsoft.com/office/drawing/2014/main" id="{FAFEE8A2-BE9A-C645-8E93-F888CDDCB3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r>
              <a:rPr lang="es-MX" altLang="en-MX" sz="2400" dirty="0">
                <a:ea typeface="ＭＳ Ｐゴシック" panose="020B0600070205080204" pitchFamily="34" charset="-128"/>
              </a:rPr>
              <a:t>Idealmente, se debería estudiar una cohorte de una población en el tiempo</a:t>
            </a:r>
          </a:p>
          <a:p>
            <a:pPr lvl="1"/>
            <a:r>
              <a:rPr lang="es-MX" altLang="en-MX" dirty="0">
                <a:ea typeface="ＭＳ Ｐゴシック" panose="020B0600070205080204" pitchFamily="34" charset="-128"/>
              </a:rPr>
              <a:t>cohorte = una generación de progenie de una especie</a:t>
            </a:r>
          </a:p>
          <a:p>
            <a:r>
              <a:rPr lang="es-MX" altLang="en-MX" sz="2400" dirty="0">
                <a:ea typeface="ＭＳ Ｐゴシック" panose="020B0600070205080204" pitchFamily="34" charset="-128"/>
              </a:rPr>
              <a:t>¡Imposible!</a:t>
            </a:r>
          </a:p>
          <a:p>
            <a:pPr lvl="1"/>
            <a:r>
              <a:rPr lang="es-MX" altLang="en-MX" dirty="0">
                <a:ea typeface="ＭＳ Ｐゴシック" panose="020B0600070205080204" pitchFamily="34" charset="-128"/>
              </a:rPr>
              <a:t>Implicaría seguir una masa de agua por un periodo suficientemente largo</a:t>
            </a:r>
          </a:p>
        </p:txBody>
      </p:sp>
    </p:spTree>
    <p:extLst>
      <p:ext uri="{BB962C8B-B14F-4D97-AF65-F5344CB8AC3E}">
        <p14:creationId xmlns:p14="http://schemas.microsoft.com/office/powerpoint/2010/main" val="11091220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>
            <a:extLst>
              <a:ext uri="{FF2B5EF4-FFF2-40B4-BE49-F238E27FC236}">
                <a16:creationId xmlns:a16="http://schemas.microsoft.com/office/drawing/2014/main" id="{74D10677-84F5-8847-9706-366F13BDFB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Productividad del zooplancton</a:t>
            </a:r>
          </a:p>
        </p:txBody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3081B7D2-733A-FD4D-819F-619579EAFC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Los estudios de cohortes abordan los cambios en los números relativos y sopesan la importancia de las varias etapas de los ciclos de vida (suelen enfocarse a las especies más abundantes, como los copépodos)</a:t>
            </a:r>
          </a:p>
        </p:txBody>
      </p:sp>
    </p:spTree>
    <p:extLst>
      <p:ext uri="{BB962C8B-B14F-4D97-AF65-F5344CB8AC3E}">
        <p14:creationId xmlns:p14="http://schemas.microsoft.com/office/powerpoint/2010/main" val="757602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>
            <a:extLst>
              <a:ext uri="{FF2B5EF4-FFF2-40B4-BE49-F238E27FC236}">
                <a16:creationId xmlns:a16="http://schemas.microsoft.com/office/drawing/2014/main" id="{9D07D076-30A6-F546-AF83-D9ECE3D390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Productividad del zooplancton</a:t>
            </a:r>
          </a:p>
        </p:txBody>
      </p:sp>
      <p:sp>
        <p:nvSpPr>
          <p:cNvPr id="43010" name="Rectangle 3">
            <a:extLst>
              <a:ext uri="{FF2B5EF4-FFF2-40B4-BE49-F238E27FC236}">
                <a16:creationId xmlns:a16="http://schemas.microsoft.com/office/drawing/2014/main" id="{3CD646BB-A200-2F41-8CC3-45601E8FF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4114800"/>
          </a:xfrm>
        </p:spPr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La productividad suele cambiar en función del tiempo</a:t>
            </a:r>
          </a:p>
          <a:p>
            <a:pPr lvl="1"/>
            <a:r>
              <a:rPr lang="es-MX" altLang="en-MX">
                <a:ea typeface="ＭＳ Ｐゴシック" panose="020B0600070205080204" pitchFamily="34" charset="-128"/>
              </a:rPr>
              <a:t>Hay diferencias en el crecimiento de las distintas etapas en el zooplancton</a:t>
            </a:r>
          </a:p>
          <a:p>
            <a:pPr lvl="1"/>
            <a:r>
              <a:rPr lang="es-MX" altLang="en-MX">
                <a:ea typeface="ＭＳ Ｐゴシック" panose="020B0600070205080204" pitchFamily="34" charset="-128"/>
              </a:rPr>
              <a:t>Las tasas son, a su vez, cambiantes</a:t>
            </a:r>
          </a:p>
          <a:p>
            <a:pPr lvl="1"/>
            <a:r>
              <a:rPr lang="es-MX" altLang="en-MX">
                <a:ea typeface="ＭＳ Ｐゴシック" panose="020B0600070205080204" pitchFamily="34" charset="-128"/>
              </a:rPr>
              <a:t>El crecimiento está en función de la temperatura</a:t>
            </a:r>
          </a:p>
          <a:p>
            <a:pPr lvl="1"/>
            <a:r>
              <a:rPr lang="es-MX" altLang="en-MX">
                <a:ea typeface="ＭＳ Ｐゴシック" panose="020B0600070205080204" pitchFamily="34" charset="-128"/>
              </a:rPr>
              <a:t>La productividad puede ser negativa en algunas regiones cuando los ind utilizan sus reservas en lugar de ingerir alimento</a:t>
            </a:r>
          </a:p>
        </p:txBody>
      </p:sp>
    </p:spTree>
    <p:extLst>
      <p:ext uri="{BB962C8B-B14F-4D97-AF65-F5344CB8AC3E}">
        <p14:creationId xmlns:p14="http://schemas.microsoft.com/office/powerpoint/2010/main" val="2428452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571E1077-86BF-974D-95A4-CF3550023D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Biología marina experimental</a:t>
            </a:r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932BBC6F-3D9E-4940-B385-0EF5CF10C9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4114800"/>
          </a:xfrm>
        </p:spPr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Experimentos (escala de laboratorio)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Experimentos (mesoescala)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Experimentos (simulaciones de cómputo)</a:t>
            </a:r>
          </a:p>
        </p:txBody>
      </p:sp>
    </p:spTree>
    <p:extLst>
      <p:ext uri="{BB962C8B-B14F-4D97-AF65-F5344CB8AC3E}">
        <p14:creationId xmlns:p14="http://schemas.microsoft.com/office/powerpoint/2010/main" val="2816500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>
            <a:extLst>
              <a:ext uri="{FF2B5EF4-FFF2-40B4-BE49-F238E27FC236}">
                <a16:creationId xmlns:a16="http://schemas.microsoft.com/office/drawing/2014/main" id="{8B13CF20-5D5B-D84F-BD36-0B031A9D41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Experimentos (lab)</a:t>
            </a:r>
          </a:p>
        </p:txBody>
      </p:sp>
      <p:sp>
        <p:nvSpPr>
          <p:cNvPr id="45058" name="Rectangle 3">
            <a:extLst>
              <a:ext uri="{FF2B5EF4-FFF2-40B4-BE49-F238E27FC236}">
                <a16:creationId xmlns:a16="http://schemas.microsoft.com/office/drawing/2014/main" id="{8518B12C-416B-C44D-BA91-73983AB0FA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4114800"/>
          </a:xfrm>
        </p:spPr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Permiten el uso de organismos individuales en volúmenes pequeños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Se han usado para estimar los requerimientos de alimento (energía)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Se han usado para estimar las eficiencias de transferencia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mainly herbivorous copepods (and phytos)</a:t>
            </a:r>
          </a:p>
        </p:txBody>
      </p:sp>
    </p:spTree>
    <p:extLst>
      <p:ext uri="{BB962C8B-B14F-4D97-AF65-F5344CB8AC3E}">
        <p14:creationId xmlns:p14="http://schemas.microsoft.com/office/powerpoint/2010/main" val="6531352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>
            <a:extLst>
              <a:ext uri="{FF2B5EF4-FFF2-40B4-BE49-F238E27FC236}">
                <a16:creationId xmlns:a16="http://schemas.microsoft.com/office/drawing/2014/main" id="{204A6946-5082-1446-9E32-5DFFE754AC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Experimentos (lab)</a:t>
            </a:r>
          </a:p>
        </p:txBody>
      </p:sp>
      <p:sp>
        <p:nvSpPr>
          <p:cNvPr id="46082" name="Rectangle 3">
            <a:extLst>
              <a:ext uri="{FF2B5EF4-FFF2-40B4-BE49-F238E27FC236}">
                <a16:creationId xmlns:a16="http://schemas.microsoft.com/office/drawing/2014/main" id="{1C44C3BD-F81F-6944-8446-3601C98B60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G = R - E - U - T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G = Crecimiento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R = Ingestión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E = Producción de heces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U = Excreciones amoniacales (e.g., urea y amonio)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T = Respiración</a:t>
            </a:r>
          </a:p>
        </p:txBody>
      </p:sp>
    </p:spTree>
    <p:extLst>
      <p:ext uri="{BB962C8B-B14F-4D97-AF65-F5344CB8AC3E}">
        <p14:creationId xmlns:p14="http://schemas.microsoft.com/office/powerpoint/2010/main" val="437171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D890610C-FEE5-7746-9B11-315FFE4B94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Experimentos (lab)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56066955-0BF9-1249-BEE9-E133A05789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4114800"/>
          </a:xfrm>
        </p:spPr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Los productos de excreción (U) suelen considerarse como negligibles por lo que la ecuación se simplifica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 AR = T + G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A = Proporción utilizada de alimento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A = (R - E)/R</a:t>
            </a:r>
          </a:p>
        </p:txBody>
      </p:sp>
    </p:spTree>
    <p:extLst>
      <p:ext uri="{BB962C8B-B14F-4D97-AF65-F5344CB8AC3E}">
        <p14:creationId xmlns:p14="http://schemas.microsoft.com/office/powerpoint/2010/main" val="1775379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09" name="Rectangle 2">
            <a:extLst>
              <a:ext uri="{FF2B5EF4-FFF2-40B4-BE49-F238E27FC236}">
                <a16:creationId xmlns:a16="http://schemas.microsoft.com/office/drawing/2014/main" id="{A7A4670A-D6E5-1943-84BE-03503549DE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MX" sz="33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Cadenas alimentarias y dinámica trófica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0" name="Rectangle 3">
            <a:extLst>
              <a:ext uri="{FF2B5EF4-FFF2-40B4-BE49-F238E27FC236}">
                <a16:creationId xmlns:a16="http://schemas.microsoft.com/office/drawing/2014/main" id="{A4BB4A0C-453C-6647-9750-2FDB123AB22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93610" y="2121763"/>
            <a:ext cx="3822192" cy="37730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s-ES_tradnl" altLang="en-MX" sz="2000">
                <a:solidFill>
                  <a:schemeClr val="bg1"/>
                </a:solidFill>
              </a:rPr>
              <a:t>La cantidad de energía que se transfiere entre los niveles sucesivos de una cadena alimentaria es, en promedio, el 10%</a:t>
            </a:r>
          </a:p>
        </p:txBody>
      </p:sp>
      <p:pic>
        <p:nvPicPr>
          <p:cNvPr id="17411" name="Picture 4">
            <a:extLst>
              <a:ext uri="{FF2B5EF4-FFF2-40B4-BE49-F238E27FC236}">
                <a16:creationId xmlns:a16="http://schemas.microsoft.com/office/drawing/2014/main" id="{BE95E2DA-B376-C04C-9CBF-129D1F3E4BA6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10716" y="1581442"/>
            <a:ext cx="6596652" cy="3539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341718"/>
      </p:ext>
    </p:extLst>
  </p:cSld>
  <p:clrMapOvr>
    <a:masterClrMapping/>
  </p:clrMapOvr>
  <p:transition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>
            <a:extLst>
              <a:ext uri="{FF2B5EF4-FFF2-40B4-BE49-F238E27FC236}">
                <a16:creationId xmlns:a16="http://schemas.microsoft.com/office/drawing/2014/main" id="{E3D240FD-6DB5-0F44-BD03-318FAA6B3F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Tasas de asimilación</a:t>
            </a:r>
          </a:p>
        </p:txBody>
      </p:sp>
      <p:sp>
        <p:nvSpPr>
          <p:cNvPr id="48130" name="Rectangle 3">
            <a:extLst>
              <a:ext uri="{FF2B5EF4-FFF2-40B4-BE49-F238E27FC236}">
                <a16:creationId xmlns:a16="http://schemas.microsoft.com/office/drawing/2014/main" id="{B2D6041F-543E-F24F-9561-80C04CA914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Suelen ser mayores en los carnívoros (80 - &gt;90%), que en los herbívoros (50 - 80%) o en los detritívoros (&lt;40%)</a:t>
            </a:r>
          </a:p>
          <a:p>
            <a:endParaRPr lang="es-MX" altLang="en-MX">
              <a:ea typeface="ＭＳ Ｐゴシック" panose="020B0600070205080204" pitchFamily="34" charset="-128"/>
            </a:endParaRPr>
          </a:p>
          <a:p>
            <a:r>
              <a:rPr lang="es-MX" altLang="en-MX">
                <a:ea typeface="ＭＳ Ｐゴシック" panose="020B0600070205080204" pitchFamily="34" charset="-128"/>
              </a:rPr>
              <a:t>Por qué?</a:t>
            </a:r>
          </a:p>
          <a:p>
            <a:endParaRPr lang="es-MX" altLang="en-MX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89147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>
            <a:extLst>
              <a:ext uri="{FF2B5EF4-FFF2-40B4-BE49-F238E27FC236}">
                <a16:creationId xmlns:a16="http://schemas.microsoft.com/office/drawing/2014/main" id="{96A1A613-89E8-AC4D-B987-356B3D3FFA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143000"/>
          </a:xfrm>
        </p:spPr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Ingestión (R)</a:t>
            </a:r>
          </a:p>
        </p:txBody>
      </p:sp>
      <p:sp>
        <p:nvSpPr>
          <p:cNvPr id="49154" name="Rectangle 3">
            <a:extLst>
              <a:ext uri="{FF2B5EF4-FFF2-40B4-BE49-F238E27FC236}">
                <a16:creationId xmlns:a16="http://schemas.microsoft.com/office/drawing/2014/main" id="{0922F36E-EEA7-8248-9C9A-1BD787495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Las tasas de pastoreo dependen de la concentración de alimento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Suelen explicarse por la cinética de las ecuación de Michaelis-Menton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R = R</a:t>
            </a:r>
            <a:r>
              <a:rPr lang="es-MX" altLang="en-MX" baseline="-25000">
                <a:ea typeface="ＭＳ Ｐゴシック" panose="020B0600070205080204" pitchFamily="34" charset="-128"/>
              </a:rPr>
              <a:t>max</a:t>
            </a:r>
            <a:r>
              <a:rPr lang="es-MX" altLang="en-MX">
                <a:ea typeface="ＭＳ Ｐゴシック" panose="020B0600070205080204" pitchFamily="34" charset="-128"/>
              </a:rPr>
              <a:t>(1 - e</a:t>
            </a:r>
            <a:r>
              <a:rPr lang="es-MX" altLang="en-MX" baseline="30000">
                <a:ea typeface="ＭＳ Ｐゴシック" panose="020B0600070205080204" pitchFamily="34" charset="-128"/>
              </a:rPr>
              <a:t> -kp</a:t>
            </a:r>
            <a:r>
              <a:rPr lang="es-MX" altLang="en-MX">
                <a:ea typeface="ＭＳ Ｐゴシック" panose="020B0600070205080204" pitchFamily="34" charset="-128"/>
              </a:rPr>
              <a:t>)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k = constante de pastoreo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p = densidad de presas</a:t>
            </a:r>
          </a:p>
        </p:txBody>
      </p:sp>
    </p:spTree>
    <p:extLst>
      <p:ext uri="{BB962C8B-B14F-4D97-AF65-F5344CB8AC3E}">
        <p14:creationId xmlns:p14="http://schemas.microsoft.com/office/powerpoint/2010/main" val="1608577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Line 2">
            <a:extLst>
              <a:ext uri="{FF2B5EF4-FFF2-40B4-BE49-F238E27FC236}">
                <a16:creationId xmlns:a16="http://schemas.microsoft.com/office/drawing/2014/main" id="{86C4B146-7FD7-BF4A-828B-C2D877FF8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4575" y="1103313"/>
            <a:ext cx="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0178" name="Line 3">
            <a:extLst>
              <a:ext uri="{FF2B5EF4-FFF2-40B4-BE49-F238E27FC236}">
                <a16:creationId xmlns:a16="http://schemas.microsoft.com/office/drawing/2014/main" id="{A0E79DF3-092E-5F49-8A62-273D83A5817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5525" y="4894263"/>
            <a:ext cx="525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0179" name="Freeform 4">
            <a:extLst>
              <a:ext uri="{FF2B5EF4-FFF2-40B4-BE49-F238E27FC236}">
                <a16:creationId xmlns:a16="http://schemas.microsoft.com/office/drawing/2014/main" id="{B84478A1-9F65-7B4C-B609-65A20EDE80B6}"/>
              </a:ext>
            </a:extLst>
          </p:cNvPr>
          <p:cNvSpPr>
            <a:spLocks/>
          </p:cNvSpPr>
          <p:nvPr/>
        </p:nvSpPr>
        <p:spPr bwMode="auto">
          <a:xfrm>
            <a:off x="4041775" y="1408113"/>
            <a:ext cx="4724400" cy="3429000"/>
          </a:xfrm>
          <a:custGeom>
            <a:avLst/>
            <a:gdLst>
              <a:gd name="T0" fmla="*/ 0 w 2976"/>
              <a:gd name="T1" fmla="*/ 2147483647 h 2160"/>
              <a:gd name="T2" fmla="*/ 2147483647 w 2976"/>
              <a:gd name="T3" fmla="*/ 2147483647 h 2160"/>
              <a:gd name="T4" fmla="*/ 2147483647 w 2976"/>
              <a:gd name="T5" fmla="*/ 2147483647 h 2160"/>
              <a:gd name="T6" fmla="*/ 2147483647 w 2976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2976"/>
              <a:gd name="T13" fmla="*/ 0 h 2160"/>
              <a:gd name="T14" fmla="*/ 2976 w 2976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76" h="2160">
                <a:moveTo>
                  <a:pt x="0" y="2160"/>
                </a:moveTo>
                <a:cubicBezTo>
                  <a:pt x="232" y="1680"/>
                  <a:pt x="464" y="1200"/>
                  <a:pt x="720" y="864"/>
                </a:cubicBezTo>
                <a:cubicBezTo>
                  <a:pt x="976" y="528"/>
                  <a:pt x="1160" y="288"/>
                  <a:pt x="1536" y="144"/>
                </a:cubicBezTo>
                <a:cubicBezTo>
                  <a:pt x="1912" y="0"/>
                  <a:pt x="2444" y="0"/>
                  <a:pt x="2976" y="0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0180" name="Line 5">
            <a:extLst>
              <a:ext uri="{FF2B5EF4-FFF2-40B4-BE49-F238E27FC236}">
                <a16:creationId xmlns:a16="http://schemas.microsoft.com/office/drawing/2014/main" id="{D4C27DA5-369F-BE4E-A9A1-2A953BDBDF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4575" y="1370013"/>
            <a:ext cx="5200650" cy="0"/>
          </a:xfrm>
          <a:prstGeom prst="line">
            <a:avLst/>
          </a:prstGeom>
          <a:noFill/>
          <a:ln w="317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0181" name="Text Box 6">
            <a:extLst>
              <a:ext uri="{FF2B5EF4-FFF2-40B4-BE49-F238E27FC236}">
                <a16:creationId xmlns:a16="http://schemas.microsoft.com/office/drawing/2014/main" id="{F0073F9A-AB43-DA48-BB8B-F1DC72901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7813" y="1103313"/>
            <a:ext cx="766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s-MX" altLang="en-MX" b="1">
                <a:latin typeface="Arial" panose="020B0604020202020204" pitchFamily="34" charset="0"/>
              </a:rPr>
              <a:t>µ</a:t>
            </a:r>
            <a:r>
              <a:rPr lang="es-MX" altLang="en-MX" b="1" baseline="-25000">
                <a:latin typeface="Arial" panose="020B0604020202020204" pitchFamily="34" charset="0"/>
              </a:rPr>
              <a:t>max</a:t>
            </a:r>
            <a:endParaRPr lang="es-MX" altLang="en-MX" b="1">
              <a:latin typeface="Arial" panose="020B0604020202020204" pitchFamily="34" charset="0"/>
            </a:endParaRPr>
          </a:p>
        </p:txBody>
      </p:sp>
      <p:sp>
        <p:nvSpPr>
          <p:cNvPr id="50182" name="Line 7">
            <a:extLst>
              <a:ext uri="{FF2B5EF4-FFF2-40B4-BE49-F238E27FC236}">
                <a16:creationId xmlns:a16="http://schemas.microsoft.com/office/drawing/2014/main" id="{AD3A8E01-F45A-3940-B0DF-0510BE6C06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4575" y="2951163"/>
            <a:ext cx="1524000" cy="0"/>
          </a:xfrm>
          <a:prstGeom prst="line">
            <a:avLst/>
          </a:prstGeom>
          <a:noFill/>
          <a:ln w="317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0183" name="Line 8">
            <a:extLst>
              <a:ext uri="{FF2B5EF4-FFF2-40B4-BE49-F238E27FC236}">
                <a16:creationId xmlns:a16="http://schemas.microsoft.com/office/drawing/2014/main" id="{438E92F3-6973-E542-8D2A-D095A54FBBA9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9525" y="2970213"/>
            <a:ext cx="0" cy="1905000"/>
          </a:xfrm>
          <a:prstGeom prst="line">
            <a:avLst/>
          </a:prstGeom>
          <a:noFill/>
          <a:ln w="317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0184" name="Text Box 9">
            <a:extLst>
              <a:ext uri="{FF2B5EF4-FFF2-40B4-BE49-F238E27FC236}">
                <a16:creationId xmlns:a16="http://schemas.microsoft.com/office/drawing/2014/main" id="{22D8B040-5A31-464E-86CD-9BCD19AE7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9675" y="2703513"/>
            <a:ext cx="1104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s-MX" altLang="en-MX" b="1">
                <a:latin typeface="Arial" panose="020B0604020202020204" pitchFamily="34" charset="0"/>
              </a:rPr>
              <a:t>½ µ</a:t>
            </a:r>
            <a:r>
              <a:rPr lang="es-MX" altLang="en-MX" b="1" baseline="-25000">
                <a:latin typeface="Arial" panose="020B0604020202020204" pitchFamily="34" charset="0"/>
              </a:rPr>
              <a:t>max</a:t>
            </a:r>
          </a:p>
        </p:txBody>
      </p:sp>
      <p:sp>
        <p:nvSpPr>
          <p:cNvPr id="50185" name="Text Box 10">
            <a:extLst>
              <a:ext uri="{FF2B5EF4-FFF2-40B4-BE49-F238E27FC236}">
                <a16:creationId xmlns:a16="http://schemas.microsoft.com/office/drawing/2014/main" id="{0F82A013-D280-9348-8CE0-D15AB51D8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4953000"/>
            <a:ext cx="528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s-MX" altLang="en-MX" b="1">
                <a:latin typeface="Arial" panose="020B0604020202020204" pitchFamily="34" charset="0"/>
              </a:rPr>
              <a:t>K</a:t>
            </a:r>
            <a:r>
              <a:rPr lang="es-MX" altLang="en-MX" b="1" baseline="-25000">
                <a:latin typeface="Arial" panose="020B0604020202020204" pitchFamily="34" charset="0"/>
              </a:rPr>
              <a:t>n</a:t>
            </a:r>
            <a:endParaRPr lang="es-MX" altLang="en-MX" b="1">
              <a:latin typeface="Arial" panose="020B0604020202020204" pitchFamily="34" charset="0"/>
            </a:endParaRPr>
          </a:p>
        </p:txBody>
      </p:sp>
      <p:sp>
        <p:nvSpPr>
          <p:cNvPr id="50186" name="Text Box 11">
            <a:extLst>
              <a:ext uri="{FF2B5EF4-FFF2-40B4-BE49-F238E27FC236}">
                <a16:creationId xmlns:a16="http://schemas.microsoft.com/office/drawing/2014/main" id="{B2BE844C-EAA1-3044-9423-D81DCCC0426C}"/>
              </a:ext>
            </a:extLst>
          </p:cNvPr>
          <p:cNvSpPr txBox="1">
            <a:spLocks noChangeArrowheads="1"/>
          </p:cNvSpPr>
          <p:nvPr/>
        </p:nvSpPr>
        <p:spPr bwMode="auto">
          <a:xfrm rot="10813412">
            <a:off x="1740197" y="1890714"/>
            <a:ext cx="923330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s-MX" altLang="en-MX" b="1">
                <a:latin typeface="Arial" panose="020B0604020202020204" pitchFamily="34" charset="0"/>
              </a:rPr>
              <a:t>Tasa de pastoreo</a:t>
            </a:r>
          </a:p>
        </p:txBody>
      </p:sp>
      <p:sp>
        <p:nvSpPr>
          <p:cNvPr id="50187" name="Text Box 12">
            <a:extLst>
              <a:ext uri="{FF2B5EF4-FFF2-40B4-BE49-F238E27FC236}">
                <a16:creationId xmlns:a16="http://schemas.microsoft.com/office/drawing/2014/main" id="{4E21C7CF-8008-FF45-A95D-DB8A350C0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2701" y="5486401"/>
            <a:ext cx="4221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s-MX" altLang="en-MX" b="1">
                <a:latin typeface="Arial" panose="020B0604020202020204" pitchFamily="34" charset="0"/>
              </a:rPr>
              <a:t>Concentración del alimento</a:t>
            </a:r>
          </a:p>
        </p:txBody>
      </p:sp>
      <p:sp>
        <p:nvSpPr>
          <p:cNvPr id="50188" name="Text Box 13">
            <a:extLst>
              <a:ext uri="{FF2B5EF4-FFF2-40B4-BE49-F238E27FC236}">
                <a16:creationId xmlns:a16="http://schemas.microsoft.com/office/drawing/2014/main" id="{FE583F51-2698-DF46-B34A-0CBE1D740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64" y="4953000"/>
            <a:ext cx="528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s-MX" altLang="en-MX" b="1">
                <a:latin typeface="Arial" panose="020B0604020202020204" pitchFamily="34" charset="0"/>
              </a:rPr>
              <a:t>K</a:t>
            </a:r>
            <a:r>
              <a:rPr lang="es-MX" altLang="en-MX" b="1" baseline="-25000">
                <a:latin typeface="Arial" panose="020B0604020202020204" pitchFamily="34" charset="0"/>
              </a:rPr>
              <a:t>o</a:t>
            </a:r>
            <a:endParaRPr lang="es-MX" altLang="en-MX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1447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Picture 6" descr="nutrient competition 3">
            <a:extLst>
              <a:ext uri="{FF2B5EF4-FFF2-40B4-BE49-F238E27FC236}">
                <a16:creationId xmlns:a16="http://schemas.microsoft.com/office/drawing/2014/main" id="{33CB1700-A113-CE4D-BD29-2CD950987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371600"/>
            <a:ext cx="4495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2" name="Line 3">
            <a:extLst>
              <a:ext uri="{FF2B5EF4-FFF2-40B4-BE49-F238E27FC236}">
                <a16:creationId xmlns:a16="http://schemas.microsoft.com/office/drawing/2014/main" id="{A4E7FBAC-04C4-9C44-B9CE-995F119FE4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3550" y="18669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1203" name="Text Box 4">
            <a:extLst>
              <a:ext uri="{FF2B5EF4-FFF2-40B4-BE49-F238E27FC236}">
                <a16:creationId xmlns:a16="http://schemas.microsoft.com/office/drawing/2014/main" id="{EF32C82F-F1A0-9F4A-802C-5C80A436D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539" y="1143000"/>
            <a:ext cx="1438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s-MX" altLang="en-MX" sz="1600" b="1">
                <a:latin typeface="Arial" panose="020B0604020202020204" pitchFamily="34" charset="0"/>
              </a:rPr>
              <a:t>La especie B</a:t>
            </a:r>
          </a:p>
          <a:p>
            <a:pPr algn="ctr"/>
            <a:r>
              <a:rPr lang="es-MX" altLang="en-MX" sz="1600" b="1">
                <a:latin typeface="Arial" panose="020B0604020202020204" pitchFamily="34" charset="0"/>
              </a:rPr>
              <a:t>domina</a:t>
            </a:r>
          </a:p>
        </p:txBody>
      </p:sp>
      <p:sp>
        <p:nvSpPr>
          <p:cNvPr id="51204" name="Text Box 5">
            <a:extLst>
              <a:ext uri="{FF2B5EF4-FFF2-40B4-BE49-F238E27FC236}">
                <a16:creationId xmlns:a16="http://schemas.microsoft.com/office/drawing/2014/main" id="{F8D9C482-E552-D14B-8F07-3F62531D6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350" y="1143000"/>
            <a:ext cx="1428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s-MX" altLang="en-MX" sz="1600" b="1">
                <a:latin typeface="Arial" panose="020B0604020202020204" pitchFamily="34" charset="0"/>
              </a:rPr>
              <a:t>La especie A</a:t>
            </a:r>
          </a:p>
          <a:p>
            <a:pPr algn="ctr"/>
            <a:r>
              <a:rPr lang="es-MX" altLang="en-MX" sz="1600" b="1">
                <a:latin typeface="Arial" panose="020B0604020202020204" pitchFamily="34" charset="0"/>
              </a:rPr>
              <a:t>domina</a:t>
            </a:r>
          </a:p>
        </p:txBody>
      </p:sp>
      <p:sp>
        <p:nvSpPr>
          <p:cNvPr id="51205" name="Text Box 7">
            <a:extLst>
              <a:ext uri="{FF2B5EF4-FFF2-40B4-BE49-F238E27FC236}">
                <a16:creationId xmlns:a16="http://schemas.microsoft.com/office/drawing/2014/main" id="{4CACD4C4-D21D-1348-98BF-13C601680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646613"/>
            <a:ext cx="196215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s-MX" altLang="en-MX" b="1">
                <a:latin typeface="Arial" panose="020B0604020202020204" pitchFamily="34" charset="0"/>
              </a:rPr>
              <a:t>[fitoplancto]</a:t>
            </a:r>
          </a:p>
        </p:txBody>
      </p:sp>
      <p:sp>
        <p:nvSpPr>
          <p:cNvPr id="51206" name="Text Box 8">
            <a:extLst>
              <a:ext uri="{FF2B5EF4-FFF2-40B4-BE49-F238E27FC236}">
                <a16:creationId xmlns:a16="http://schemas.microsoft.com/office/drawing/2014/main" id="{3DBC97F3-9237-8F47-A89F-6D64CFF77E4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857500" y="2898775"/>
            <a:ext cx="2209800" cy="831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s-MX" altLang="en-MX" b="1">
                <a:latin typeface="Arial" panose="020B0604020202020204" pitchFamily="34" charset="0"/>
              </a:rPr>
              <a:t>Tasa de pastoreo</a:t>
            </a:r>
          </a:p>
        </p:txBody>
      </p:sp>
    </p:spTree>
    <p:extLst>
      <p:ext uri="{BB962C8B-B14F-4D97-AF65-F5344CB8AC3E}">
        <p14:creationId xmlns:p14="http://schemas.microsoft.com/office/powerpoint/2010/main" val="4374743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>
            <a:extLst>
              <a:ext uri="{FF2B5EF4-FFF2-40B4-BE49-F238E27FC236}">
                <a16:creationId xmlns:a16="http://schemas.microsoft.com/office/drawing/2014/main" id="{E08B7488-1854-8641-A9A8-4E18FB76D2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Respiración (T)</a:t>
            </a:r>
          </a:p>
        </p:txBody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817E62F8-0BEA-AD43-A67C-DBDB5FCF01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T = tasa de respiración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respirometría</a:t>
            </a:r>
          </a:p>
          <a:p>
            <a:pPr>
              <a:buFontTx/>
              <a:buNone/>
            </a:pPr>
            <a:endParaRPr lang="es-MX" altLang="en-MX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s-MX" altLang="en-MX">
                <a:ea typeface="ＭＳ Ｐゴシック" panose="020B0600070205080204" pitchFamily="34" charset="-128"/>
              </a:rPr>
              <a:t>(está relacionada con la temperatura y el tamaño individual)</a:t>
            </a:r>
          </a:p>
        </p:txBody>
      </p:sp>
    </p:spTree>
    <p:extLst>
      <p:ext uri="{BB962C8B-B14F-4D97-AF65-F5344CB8AC3E}">
        <p14:creationId xmlns:p14="http://schemas.microsoft.com/office/powerpoint/2010/main" val="41696465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FC64CA5F-53F9-1444-B24B-05C787639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Producción de heces (E)</a:t>
            </a:r>
          </a:p>
        </p:txBody>
      </p:sp>
      <p:sp>
        <p:nvSpPr>
          <p:cNvPr id="53250" name="Rectangle 3">
            <a:extLst>
              <a:ext uri="{FF2B5EF4-FFF2-40B4-BE49-F238E27FC236}">
                <a16:creationId xmlns:a16="http://schemas.microsoft.com/office/drawing/2014/main" id="{2A7E32CD-133C-5549-9098-CA14DA1ECF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Es necesario recolectar, contar y pesar</a:t>
            </a:r>
          </a:p>
        </p:txBody>
      </p:sp>
      <p:pic>
        <p:nvPicPr>
          <p:cNvPr id="53251" name="Picture 4" descr="fecal pellet">
            <a:extLst>
              <a:ext uri="{FF2B5EF4-FFF2-40B4-BE49-F238E27FC236}">
                <a16:creationId xmlns:a16="http://schemas.microsoft.com/office/drawing/2014/main" id="{41E02C84-825D-F84F-AA90-A36897CA5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2971801"/>
            <a:ext cx="5210175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64263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>
            <a:extLst>
              <a:ext uri="{FF2B5EF4-FFF2-40B4-BE49-F238E27FC236}">
                <a16:creationId xmlns:a16="http://schemas.microsoft.com/office/drawing/2014/main" id="{36EF69C3-1C96-624A-AB32-0C4D23461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Crecimiento (G)</a:t>
            </a:r>
          </a:p>
        </p:txBody>
      </p:sp>
      <p:sp>
        <p:nvSpPr>
          <p:cNvPr id="54274" name="Rectangle 3">
            <a:extLst>
              <a:ext uri="{FF2B5EF4-FFF2-40B4-BE49-F238E27FC236}">
                <a16:creationId xmlns:a16="http://schemas.microsoft.com/office/drawing/2014/main" id="{43F13D49-25C8-424C-9040-04F422DE3B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El crecimiento (G) se puede estimar una vez que se conocen R, E, A y T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Conociendo G, la eficiencia de crecimiento se calcula como:</a:t>
            </a:r>
          </a:p>
          <a:p>
            <a:pPr lvl="1"/>
            <a:r>
              <a:rPr lang="es-MX" altLang="en-MX">
                <a:ea typeface="ＭＳ Ｐゴシック" panose="020B0600070205080204" pitchFamily="34" charset="-128"/>
              </a:rPr>
              <a:t>Bruta: K</a:t>
            </a:r>
            <a:r>
              <a:rPr lang="es-MX" altLang="en-MX" baseline="-25000">
                <a:ea typeface="ＭＳ Ｐゴシック" panose="020B0600070205080204" pitchFamily="34" charset="-128"/>
              </a:rPr>
              <a:t>1</a:t>
            </a:r>
            <a:r>
              <a:rPr lang="es-MX" altLang="en-MX">
                <a:ea typeface="ＭＳ Ｐゴシック" panose="020B0600070205080204" pitchFamily="34" charset="-128"/>
              </a:rPr>
              <a:t> = G/R x 100%</a:t>
            </a:r>
          </a:p>
          <a:p>
            <a:pPr lvl="1"/>
            <a:r>
              <a:rPr lang="es-MX" altLang="en-MX">
                <a:ea typeface="ＭＳ Ｐゴシック" panose="020B0600070205080204" pitchFamily="34" charset="-128"/>
              </a:rPr>
              <a:t>Neta: K</a:t>
            </a:r>
            <a:r>
              <a:rPr lang="es-MX" altLang="en-MX" baseline="-25000">
                <a:ea typeface="ＭＳ Ｐゴシック" panose="020B0600070205080204" pitchFamily="34" charset="-128"/>
              </a:rPr>
              <a:t>2</a:t>
            </a:r>
            <a:r>
              <a:rPr lang="es-MX" altLang="en-MX">
                <a:ea typeface="ＭＳ Ｐゴシック" panose="020B0600070205080204" pitchFamily="34" charset="-128"/>
              </a:rPr>
              <a:t> = G/AR x 100%</a:t>
            </a:r>
          </a:p>
        </p:txBody>
      </p:sp>
    </p:spTree>
    <p:extLst>
      <p:ext uri="{BB962C8B-B14F-4D97-AF65-F5344CB8AC3E}">
        <p14:creationId xmlns:p14="http://schemas.microsoft.com/office/powerpoint/2010/main" val="27830441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>
            <a:extLst>
              <a:ext uri="{FF2B5EF4-FFF2-40B4-BE49-F238E27FC236}">
                <a16:creationId xmlns:a16="http://schemas.microsoft.com/office/drawing/2014/main" id="{10E14C64-EFA1-FA4C-977E-859815633B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Eficiencia de crecimiento</a:t>
            </a:r>
          </a:p>
        </p:txBody>
      </p:sp>
      <p:sp>
        <p:nvSpPr>
          <p:cNvPr id="55298" name="Rectangle 3">
            <a:extLst>
              <a:ext uri="{FF2B5EF4-FFF2-40B4-BE49-F238E27FC236}">
                <a16:creationId xmlns:a16="http://schemas.microsoft.com/office/drawing/2014/main" id="{93A37F09-23CB-D549-958F-7216EF32A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Temperatura y disponibilidad de alimento afectan la eficiencia de crecimiento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La eficiencia cambia con la edad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La eficiencia neta del Zoo varía entre el 30 - 80%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En los animales terrestres varía entre el 2 - 5%</a:t>
            </a:r>
          </a:p>
        </p:txBody>
      </p:sp>
    </p:spTree>
    <p:extLst>
      <p:ext uri="{BB962C8B-B14F-4D97-AF65-F5344CB8AC3E}">
        <p14:creationId xmlns:p14="http://schemas.microsoft.com/office/powerpoint/2010/main" val="31501333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>
            <a:extLst>
              <a:ext uri="{FF2B5EF4-FFF2-40B4-BE49-F238E27FC236}">
                <a16:creationId xmlns:a16="http://schemas.microsoft.com/office/drawing/2014/main" id="{4D8F0F1F-AAC0-A24B-870D-B917E5CCDA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Eficiencia de crecimiento</a:t>
            </a:r>
          </a:p>
        </p:txBody>
      </p:sp>
      <p:sp>
        <p:nvSpPr>
          <p:cNvPr id="56322" name="Rectangle 3">
            <a:extLst>
              <a:ext uri="{FF2B5EF4-FFF2-40B4-BE49-F238E27FC236}">
                <a16:creationId xmlns:a16="http://schemas.microsoft.com/office/drawing/2014/main" id="{2C1A11E3-43CD-CB4A-A094-05EBAD5C73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MX">
                <a:ea typeface="ＭＳ Ｐゴシック" panose="020B0600070205080204" pitchFamily="34" charset="-128"/>
              </a:rPr>
              <a:t>Permite estimar la cantidad de alimento necesario para producir cierta biomasa en cada nivel trófico</a:t>
            </a:r>
          </a:p>
          <a:p>
            <a:r>
              <a:rPr lang="es-MX" altLang="en-MX">
                <a:ea typeface="ＭＳ Ｐゴシック" panose="020B0600070205080204" pitchFamily="34" charset="-128"/>
              </a:rPr>
              <a:t>Suele basarse en estudios de laboratorio</a:t>
            </a:r>
          </a:p>
        </p:txBody>
      </p:sp>
    </p:spTree>
    <p:extLst>
      <p:ext uri="{BB962C8B-B14F-4D97-AF65-F5344CB8AC3E}">
        <p14:creationId xmlns:p14="http://schemas.microsoft.com/office/powerpoint/2010/main" val="1660659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3" name="Rectangle 3">
            <a:extLst>
              <a:ext uri="{FF2B5EF4-FFF2-40B4-BE49-F238E27FC236}">
                <a16:creationId xmlns:a16="http://schemas.microsoft.com/office/drawing/2014/main" id="{F8E8B29A-85F7-BF47-8A7E-F4BE8D801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>
            <a:normAutofit/>
          </a:bodyPr>
          <a:lstStyle/>
          <a:p>
            <a:r>
              <a:rPr lang="es-MX" altLang="en-MX" sz="3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Producción secundaria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438AAA7-88C1-DF4B-9969-06D90705A0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3610" y="2121763"/>
            <a:ext cx="3822192" cy="3773010"/>
          </a:xfrm>
        </p:spPr>
        <p:txBody>
          <a:bodyPr>
            <a:normAutofit/>
          </a:bodyPr>
          <a:lstStyle/>
          <a:p>
            <a:r>
              <a:rPr lang="es-MX" altLang="en-MX" sz="2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La producción primaria es relativamente fácil de medir.</a:t>
            </a:r>
          </a:p>
          <a:p>
            <a:r>
              <a:rPr lang="es-MX" altLang="en-MX" sz="2000" dirty="0">
                <a:solidFill>
                  <a:schemeClr val="bg1">
                    <a:lumMod val="50000"/>
                  </a:schemeClr>
                </a:solidFill>
                <a:ea typeface="ＭＳ Ｐゴシック" panose="020B0600070205080204" pitchFamily="34" charset="-128"/>
              </a:rPr>
              <a:t>La producción secundaria, sin embargo, es más difícil de estimar debido a tiempos generacionales más largos, distribución discontinua de las poblaciones, abundancias poblacionales menores.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DE1AE5A-8273-754F-B1D7-C6EF64CEF236}"/>
              </a:ext>
            </a:extLst>
          </p:cNvPr>
          <p:cNvSpPr/>
          <p:nvPr/>
        </p:nvSpPr>
        <p:spPr>
          <a:xfrm>
            <a:off x="5189950" y="26903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/>
              <a:t>La producción primaria se suele medir de tres maneras:</a:t>
            </a:r>
          </a:p>
          <a:p>
            <a:endParaRPr lang="es-ES_tradnl" dirty="0"/>
          </a:p>
          <a:p>
            <a:r>
              <a:rPr lang="es-ES_tradnl" dirty="0"/>
              <a:t>La cantidad de dióxido de carbono utilizado</a:t>
            </a:r>
          </a:p>
          <a:p>
            <a:r>
              <a:rPr lang="es-ES_tradnl" dirty="0"/>
              <a:t>La tasa de formación de azúcar</a:t>
            </a:r>
          </a:p>
          <a:p>
            <a:r>
              <a:rPr lang="es-ES_tradnl" dirty="0"/>
              <a:t>La tasa de producción de oxígeno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272B5C-A618-8F4A-A0B4-C597D6A3D406}"/>
              </a:ext>
            </a:extLst>
          </p:cNvPr>
          <p:cNvSpPr txBox="1"/>
          <p:nvPr/>
        </p:nvSpPr>
        <p:spPr>
          <a:xfrm>
            <a:off x="5143577" y="5894773"/>
            <a:ext cx="6188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/>
              <a:t>http://</a:t>
            </a:r>
            <a:r>
              <a:rPr lang="es-ES_tradnl" sz="1400" dirty="0" err="1"/>
              <a:t>www.phschool.com</a:t>
            </a:r>
            <a:r>
              <a:rPr lang="es-ES_tradnl" sz="1400" dirty="0"/>
              <a:t>/</a:t>
            </a:r>
            <a:r>
              <a:rPr lang="es-ES_tradnl" sz="1400" dirty="0" err="1"/>
              <a:t>science</a:t>
            </a:r>
            <a:r>
              <a:rPr lang="es-ES_tradnl" sz="1400" dirty="0"/>
              <a:t>/</a:t>
            </a:r>
            <a:r>
              <a:rPr lang="es-ES_tradnl" sz="1400" dirty="0" err="1"/>
              <a:t>biology_place</a:t>
            </a:r>
            <a:r>
              <a:rPr lang="es-ES_tradnl" sz="1400" dirty="0"/>
              <a:t>/</a:t>
            </a:r>
            <a:r>
              <a:rPr lang="es-ES_tradnl" sz="1400" dirty="0" err="1"/>
              <a:t>labbench</a:t>
            </a:r>
            <a:r>
              <a:rPr lang="es-ES_tradnl" sz="1400" dirty="0"/>
              <a:t>/lab12/measure1.html</a:t>
            </a:r>
          </a:p>
        </p:txBody>
      </p:sp>
    </p:spTree>
    <p:extLst>
      <p:ext uri="{BB962C8B-B14F-4D97-AF65-F5344CB8AC3E}">
        <p14:creationId xmlns:p14="http://schemas.microsoft.com/office/powerpoint/2010/main" val="172305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3" name="Rectangle 3">
            <a:extLst>
              <a:ext uri="{FF2B5EF4-FFF2-40B4-BE49-F238E27FC236}">
                <a16:creationId xmlns:a16="http://schemas.microsoft.com/office/drawing/2014/main" id="{F8E8B29A-85F7-BF47-8A7E-F4BE8D801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>
            <a:normAutofit/>
          </a:bodyPr>
          <a:lstStyle/>
          <a:p>
            <a:r>
              <a:rPr lang="es-MX" altLang="en-MX" sz="3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Producción secundaria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438AAA7-88C1-DF4B-9969-06D90705A0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3610" y="2121763"/>
            <a:ext cx="3822192" cy="3773010"/>
          </a:xfrm>
        </p:spPr>
        <p:txBody>
          <a:bodyPr>
            <a:normAutofit/>
          </a:bodyPr>
          <a:lstStyle/>
          <a:p>
            <a:r>
              <a:rPr lang="es-MX" altLang="en-MX" sz="2000" dirty="0">
                <a:solidFill>
                  <a:schemeClr val="bg1">
                    <a:lumMod val="50000"/>
                  </a:schemeClr>
                </a:solidFill>
                <a:ea typeface="ＭＳ Ｐゴシック" panose="020B0600070205080204" pitchFamily="34" charset="-128"/>
              </a:rPr>
              <a:t>La producción primaria es relativamente fácil de medir.</a:t>
            </a:r>
          </a:p>
          <a:p>
            <a:r>
              <a:rPr lang="es-MX" altLang="en-MX" sz="2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La producción secundaria, sin embargo, es más difícil de estimar debido a tiempos generacionales más largos, distribución discontinua de las poblaciones, abundancias poblacionales menores.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2B19EA-AC0D-304C-ADB2-EF65CC784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0716" y="910514"/>
            <a:ext cx="6596652" cy="488152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F68599E-F14C-3C4D-999E-4555A3356C09}"/>
              </a:ext>
            </a:extLst>
          </p:cNvPr>
          <p:cNvSpPr txBox="1"/>
          <p:nvPr/>
        </p:nvSpPr>
        <p:spPr>
          <a:xfrm>
            <a:off x="5110716" y="5947486"/>
            <a:ext cx="65610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/>
              <a:t>https://</a:t>
            </a:r>
            <a:r>
              <a:rPr lang="es-ES_tradnl" sz="1400" dirty="0" err="1"/>
              <a:t>www.nature.com</a:t>
            </a:r>
            <a:r>
              <a:rPr lang="es-ES_tradnl" sz="1400" dirty="0"/>
              <a:t>/</a:t>
            </a:r>
            <a:r>
              <a:rPr lang="es-ES_tradnl" sz="1400" dirty="0" err="1"/>
              <a:t>scitable</a:t>
            </a:r>
            <a:r>
              <a:rPr lang="es-ES_tradnl" sz="1400" dirty="0"/>
              <a:t>/</a:t>
            </a:r>
            <a:r>
              <a:rPr lang="es-ES_tradnl" sz="1400" dirty="0" err="1"/>
              <a:t>knowledge</a:t>
            </a:r>
            <a:r>
              <a:rPr lang="es-ES_tradnl" sz="1400" dirty="0"/>
              <a:t>/</a:t>
            </a:r>
            <a:r>
              <a:rPr lang="es-ES_tradnl" sz="1400" dirty="0" err="1"/>
              <a:t>library</a:t>
            </a:r>
            <a:r>
              <a:rPr lang="es-ES_tradnl" sz="1400" dirty="0"/>
              <a:t>/secondary-production-13234142/</a:t>
            </a:r>
          </a:p>
        </p:txBody>
      </p:sp>
    </p:spTree>
    <p:extLst>
      <p:ext uri="{BB962C8B-B14F-4D97-AF65-F5344CB8AC3E}">
        <p14:creationId xmlns:p14="http://schemas.microsoft.com/office/powerpoint/2010/main" val="2841988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3" name="Rectangle 3">
            <a:extLst>
              <a:ext uri="{FF2B5EF4-FFF2-40B4-BE49-F238E27FC236}">
                <a16:creationId xmlns:a16="http://schemas.microsoft.com/office/drawing/2014/main" id="{F8E8B29A-85F7-BF47-8A7E-F4BE8D801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>
            <a:normAutofit/>
          </a:bodyPr>
          <a:lstStyle/>
          <a:p>
            <a:r>
              <a:rPr lang="es-MX" altLang="en-MX" sz="3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Producción secundaria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438AAA7-88C1-DF4B-9969-06D90705A0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3610" y="2121763"/>
            <a:ext cx="3822192" cy="3773010"/>
          </a:xfrm>
        </p:spPr>
        <p:txBody>
          <a:bodyPr>
            <a:normAutofit/>
          </a:bodyPr>
          <a:lstStyle/>
          <a:p>
            <a:r>
              <a:rPr lang="es-MX" altLang="en-MX" sz="2000" dirty="0">
                <a:solidFill>
                  <a:schemeClr val="bg1">
                    <a:lumMod val="50000"/>
                  </a:schemeClr>
                </a:solidFill>
                <a:ea typeface="ＭＳ Ｐゴシック" panose="020B0600070205080204" pitchFamily="34" charset="-128"/>
              </a:rPr>
              <a:t>La producción primaria es relativamente fácil de medir.</a:t>
            </a:r>
          </a:p>
          <a:p>
            <a:r>
              <a:rPr lang="es-MX" altLang="en-MX" sz="2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La producción secundaria, sin embargo, es más difícil de estimar debido a tiempos generacionales más largos, distribución discontinua de las poblaciones, abundancias poblacionales menores.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7B69C6-3EFB-F649-B893-A564F233A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0716" y="910514"/>
            <a:ext cx="6596652" cy="4881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691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534939" y="303591"/>
            <a:ext cx="433532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7" name="Rectangle 1026">
            <a:extLst>
              <a:ext uri="{FF2B5EF4-FFF2-40B4-BE49-F238E27FC236}">
                <a16:creationId xmlns:a16="http://schemas.microsoft.com/office/drawing/2014/main" id="{73A7AB2D-A01B-0942-A65A-98B8CD0F1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01156" y="640263"/>
            <a:ext cx="3812708" cy="1344975"/>
          </a:xfrm>
        </p:spPr>
        <p:txBody>
          <a:bodyPr>
            <a:normAutofit/>
          </a:bodyPr>
          <a:lstStyle/>
          <a:p>
            <a:r>
              <a:rPr lang="es-MX" altLang="en-MX" sz="3600">
                <a:ea typeface="ＭＳ Ｐゴシック" panose="020B0600070205080204" pitchFamily="34" charset="-128"/>
              </a:rPr>
              <a:t>Producción secundaria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7E76BE0-5873-0241-A9EE-EA651B387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673" y="1917996"/>
            <a:ext cx="4321188" cy="3022007"/>
          </a:xfrm>
          <a:prstGeom prst="rect">
            <a:avLst/>
          </a:prstGeom>
        </p:spPr>
      </p:pic>
      <p:sp>
        <p:nvSpPr>
          <p:cNvPr id="19458" name="Rectangle 1027">
            <a:extLst>
              <a:ext uri="{FF2B5EF4-FFF2-40B4-BE49-F238E27FC236}">
                <a16:creationId xmlns:a16="http://schemas.microsoft.com/office/drawing/2014/main" id="{0F4AD8DB-4679-8F4C-9CA2-7B7FE125BA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04298" y="2121763"/>
            <a:ext cx="3823094" cy="3773010"/>
          </a:xfrm>
        </p:spPr>
        <p:txBody>
          <a:bodyPr>
            <a:normAutofit/>
          </a:bodyPr>
          <a:lstStyle/>
          <a:p>
            <a:r>
              <a:rPr lang="es-MX" altLang="en-MX" sz="1700" dirty="0">
                <a:ea typeface="ＭＳ Ｐゴシック" panose="020B0600070205080204" pitchFamily="34" charset="-128"/>
              </a:rPr>
              <a:t>A través de la obtención de datos de campo sobre la abundancia de zooplancton y peces.</a:t>
            </a:r>
          </a:p>
          <a:p>
            <a:r>
              <a:rPr lang="es-MX" altLang="en-MX" sz="1700" dirty="0">
                <a:ea typeface="ＭＳ Ｐゴシック" panose="020B0600070205080204" pitchFamily="34" charset="-128"/>
              </a:rPr>
              <a:t>A través de la obtención de datos experimentales sobre la energética del zooplancton y peces.</a:t>
            </a:r>
          </a:p>
          <a:p>
            <a:r>
              <a:rPr lang="es-MX" altLang="en-MX" sz="1700" dirty="0">
                <a:ea typeface="ＭＳ Ｐゴシック" panose="020B0600070205080204" pitchFamily="34" charset="-128"/>
              </a:rPr>
              <a:t>Utilizando estimados de producción primaria y conocimientos sobre trofodinámica:</a:t>
            </a:r>
          </a:p>
          <a:p>
            <a:pPr>
              <a:buFontTx/>
              <a:buNone/>
            </a:pPr>
            <a:r>
              <a:rPr lang="es-MX" altLang="en-MX" sz="1700" dirty="0">
                <a:ea typeface="ＭＳ Ｐゴシック" panose="020B0600070205080204" pitchFamily="34" charset="-128"/>
              </a:rPr>
              <a:t>---estimaciones indirectas: conociendo cuanta energía puede ser transferida entre cada nivel trófico.</a:t>
            </a:r>
          </a:p>
        </p:txBody>
      </p:sp>
    </p:spTree>
    <p:extLst>
      <p:ext uri="{BB962C8B-B14F-4D97-AF65-F5344CB8AC3E}">
        <p14:creationId xmlns:p14="http://schemas.microsoft.com/office/powerpoint/2010/main" val="3629269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1" name="Rectangle 1026">
            <a:extLst>
              <a:ext uri="{FF2B5EF4-FFF2-40B4-BE49-F238E27FC236}">
                <a16:creationId xmlns:a16="http://schemas.microsoft.com/office/drawing/2014/main" id="{32AA91AB-FBFE-4E4A-AD2C-17E65AAC4C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es-MX" altLang="en-MX" sz="32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Eficiencia ecológica</a:t>
            </a:r>
          </a:p>
        </p:txBody>
      </p:sp>
      <p:graphicFrame>
        <p:nvGraphicFramePr>
          <p:cNvPr id="20484" name="Rectangle 1027">
            <a:extLst>
              <a:ext uri="{FF2B5EF4-FFF2-40B4-BE49-F238E27FC236}">
                <a16:creationId xmlns:a16="http://schemas.microsoft.com/office/drawing/2014/main" id="{373CF055-E7B7-4D19-89BD-F31492E4F9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6851000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9924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5" name="Rectangle 3">
            <a:extLst>
              <a:ext uri="{FF2B5EF4-FFF2-40B4-BE49-F238E27FC236}">
                <a16:creationId xmlns:a16="http://schemas.microsoft.com/office/drawing/2014/main" id="{D3B44240-DC4F-E24C-AF78-22AC899D0A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es-MX" altLang="en-MX" sz="4800">
                <a:solidFill>
                  <a:schemeClr val="bg1"/>
                </a:solidFill>
                <a:ea typeface="ＭＳ Ｐゴシック" panose="020B0600070205080204" pitchFamily="34" charset="-128"/>
              </a:rPr>
              <a:t>Eficiencia de transferencia</a:t>
            </a:r>
          </a:p>
        </p:txBody>
      </p:sp>
      <p:graphicFrame>
        <p:nvGraphicFramePr>
          <p:cNvPr id="21508" name="Rectangle 2">
            <a:extLst>
              <a:ext uri="{FF2B5EF4-FFF2-40B4-BE49-F238E27FC236}">
                <a16:creationId xmlns:a16="http://schemas.microsoft.com/office/drawing/2014/main" id="{C6EB176E-2614-4129-BE91-D8A892F8B7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9615265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6654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1553</Words>
  <Application>Microsoft Macintosh PowerPoint</Application>
  <PresentationFormat>Widescreen</PresentationFormat>
  <Paragraphs>170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Office Theme</vt:lpstr>
      <vt:lpstr>Producción secundaria</vt:lpstr>
      <vt:lpstr>PowerPoint Presentation</vt:lpstr>
      <vt:lpstr>Cadenas alimentarias y dinámica trófica</vt:lpstr>
      <vt:lpstr>Producción secundaria</vt:lpstr>
      <vt:lpstr>Producción secundaria</vt:lpstr>
      <vt:lpstr>Producción secundaria</vt:lpstr>
      <vt:lpstr>Producción secundaria</vt:lpstr>
      <vt:lpstr>Eficiencia ecológica</vt:lpstr>
      <vt:lpstr>Eficiencia de transferencia</vt:lpstr>
      <vt:lpstr>Eficiencia de transferencia</vt:lpstr>
      <vt:lpstr>¿Cuántos niveles tróficos?</vt:lpstr>
      <vt:lpstr>Producción secundaria</vt:lpstr>
      <vt:lpstr>Los peros…</vt:lpstr>
      <vt:lpstr>Productividad</vt:lpstr>
      <vt:lpstr>Consumidores – Las interacciones alimentarias</vt:lpstr>
      <vt:lpstr>Productividad</vt:lpstr>
      <vt:lpstr>Pastoreo</vt:lpstr>
      <vt:lpstr>Patrones globales de productividad</vt:lpstr>
      <vt:lpstr>Estimaciones de la productividad secundaria</vt:lpstr>
      <vt:lpstr>Estimaciones en cascada (top-down)</vt:lpstr>
      <vt:lpstr>Producción del zooplancton</vt:lpstr>
      <vt:lpstr>Producción del zooplancton</vt:lpstr>
      <vt:lpstr>Producción del zooplancton</vt:lpstr>
      <vt:lpstr>Productividad del zooplancton</vt:lpstr>
      <vt:lpstr>Productividad del zooplancton</vt:lpstr>
      <vt:lpstr>Biología marina experimental</vt:lpstr>
      <vt:lpstr>Experimentos (lab)</vt:lpstr>
      <vt:lpstr>Experimentos (lab)</vt:lpstr>
      <vt:lpstr>Experimentos (lab)</vt:lpstr>
      <vt:lpstr>Tasas de asimilación</vt:lpstr>
      <vt:lpstr>Ingestión (R)</vt:lpstr>
      <vt:lpstr>PowerPoint Presentation</vt:lpstr>
      <vt:lpstr>PowerPoint Presentation</vt:lpstr>
      <vt:lpstr>Respiración (T)</vt:lpstr>
      <vt:lpstr>Producción de heces (E)</vt:lpstr>
      <vt:lpstr>Crecimiento (G)</vt:lpstr>
      <vt:lpstr>Eficiencia de crecimiento</vt:lpstr>
      <vt:lpstr>Eficiencia de crecimiento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Producción secundaria</dc:title>
  <dc:creator>Xavier</dc:creator>
  <cp:lastModifiedBy>Xavier</cp:lastModifiedBy>
  <cp:revision>1</cp:revision>
  <dcterms:created xsi:type="dcterms:W3CDTF">2020-04-15T19:20:21Z</dcterms:created>
  <dcterms:modified xsi:type="dcterms:W3CDTF">2020-04-15T19:21:51Z</dcterms:modified>
</cp:coreProperties>
</file>