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59" r:id="rId4"/>
    <p:sldId id="261" r:id="rId5"/>
    <p:sldId id="263" r:id="rId6"/>
    <p:sldId id="264" r:id="rId7"/>
    <p:sldId id="267" r:id="rId8"/>
    <p:sldId id="268" r:id="rId9"/>
    <p:sldId id="265" r:id="rId10"/>
    <p:sldId id="269" r:id="rId11"/>
    <p:sldId id="266" r:id="rId12"/>
    <p:sldId id="272" r:id="rId13"/>
    <p:sldId id="270" r:id="rId14"/>
    <p:sldId id="271" r:id="rId15"/>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17" d="100"/>
          <a:sy n="117" d="100"/>
        </p:scale>
        <p:origin x="808"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F2C2B-F320-6F46-870B-2011593BCFC1}" type="datetimeFigureOut">
              <a:rPr lang="es-ES_tradnl" smtClean="0"/>
              <a:t>8/5/20</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8A1F-113A-CC46-AC91-81B6A60360FB}" type="slidenum">
              <a:rPr lang="es-ES_tradnl" smtClean="0"/>
              <a:t>‹#›</a:t>
            </a:fld>
            <a:endParaRPr lang="es-ES_tradnl"/>
          </a:p>
        </p:txBody>
      </p:sp>
    </p:spTree>
    <p:extLst>
      <p:ext uri="{BB962C8B-B14F-4D97-AF65-F5344CB8AC3E}">
        <p14:creationId xmlns:p14="http://schemas.microsoft.com/office/powerpoint/2010/main" val="427880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8C2B8A1F-113A-CC46-AC91-81B6A60360FB}" type="slidenum">
              <a:rPr lang="es-ES_tradnl" smtClean="0"/>
              <a:t>6</a:t>
            </a:fld>
            <a:endParaRPr lang="es-ES_tradnl"/>
          </a:p>
        </p:txBody>
      </p:sp>
    </p:spTree>
    <p:extLst>
      <p:ext uri="{BB962C8B-B14F-4D97-AF65-F5344CB8AC3E}">
        <p14:creationId xmlns:p14="http://schemas.microsoft.com/office/powerpoint/2010/main" val="66250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"Hielo ardiente", es decir, hielo rico en metano ("</a:t>
            </a:r>
            <a:r>
              <a:rPr lang="es-ES_tradnl" dirty="0" err="1"/>
              <a:t>clatrato</a:t>
            </a:r>
            <a:r>
              <a:rPr lang="es-ES_tradnl" dirty="0"/>
              <a:t>"). Se encuentra comúnmente en regiones donde las aguas intersticiales son expulsadas del fondo marino, en áreas de laderas continentales con “filtraciones frías” (Foto cortesía de G. </a:t>
            </a:r>
            <a:r>
              <a:rPr lang="es-ES_tradnl" dirty="0" err="1"/>
              <a:t>Bohrmann</a:t>
            </a:r>
            <a:r>
              <a:rPr lang="es-ES_tradnl" dirty="0"/>
              <a:t>, ahora MARUM Bremen, y E. </a:t>
            </a:r>
            <a:r>
              <a:rPr lang="es-ES_tradnl" dirty="0" err="1"/>
              <a:t>Suess</a:t>
            </a:r>
            <a:r>
              <a:rPr lang="es-ES_tradnl" dirty="0"/>
              <a:t>, GEOMAR Kiel)</a:t>
            </a:r>
          </a:p>
        </p:txBody>
      </p:sp>
      <p:sp>
        <p:nvSpPr>
          <p:cNvPr id="4" name="Slide Number Placeholder 3"/>
          <p:cNvSpPr>
            <a:spLocks noGrp="1"/>
          </p:cNvSpPr>
          <p:nvPr>
            <p:ph type="sldNum" sz="quarter" idx="5"/>
          </p:nvPr>
        </p:nvSpPr>
        <p:spPr/>
        <p:txBody>
          <a:bodyPr/>
          <a:lstStyle/>
          <a:p>
            <a:fld id="{8C2B8A1F-113A-CC46-AC91-81B6A60360FB}" type="slidenum">
              <a:rPr lang="es-ES_tradnl" smtClean="0"/>
              <a:t>10</a:t>
            </a:fld>
            <a:endParaRPr lang="es-ES_tradnl"/>
          </a:p>
        </p:txBody>
      </p:sp>
    </p:spTree>
    <p:extLst>
      <p:ext uri="{BB962C8B-B14F-4D97-AF65-F5344CB8AC3E}">
        <p14:creationId xmlns:p14="http://schemas.microsoft.com/office/powerpoint/2010/main" val="285130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5/8/20</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14720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5/8/20</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707003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5/8/20</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695879112"/>
      </p:ext>
    </p:extLst>
  </p:cSld>
  <p:clrMap bg1="lt1" tx1="dk1" bg2="lt2" tx2="dk2" accent1="accent1" accent2="accent2" accent3="accent3" accent4="accent4" accent5="accent5" accent6="accent6" hlink="hlink" folHlink="folHlink"/>
  <p:sldLayoutIdLst>
    <p:sldLayoutId id="2147483671"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5.tif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tif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1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8.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44090-F682-4FF0-B393-0E3507033C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3236" r="10264" b="1"/>
          <a:stretch/>
        </p:blipFill>
        <p:spPr>
          <a:xfrm>
            <a:off x="6997002" y="831501"/>
            <a:ext cx="5194998"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7" name="TextBox 6">
            <a:extLst>
              <a:ext uri="{FF2B5EF4-FFF2-40B4-BE49-F238E27FC236}">
                <a16:creationId xmlns:a16="http://schemas.microsoft.com/office/drawing/2014/main" id="{0C88AA29-9859-474F-A952-9126EF697953}"/>
              </a:ext>
            </a:extLst>
          </p:cNvPr>
          <p:cNvSpPr txBox="1"/>
          <p:nvPr/>
        </p:nvSpPr>
        <p:spPr>
          <a:xfrm>
            <a:off x="914400" y="1628116"/>
            <a:ext cx="5264727" cy="2308324"/>
          </a:xfrm>
          <a:prstGeom prst="rect">
            <a:avLst/>
          </a:prstGeom>
          <a:noFill/>
        </p:spPr>
        <p:txBody>
          <a:bodyPr wrap="square" rtlCol="0">
            <a:spAutoFit/>
          </a:bodyPr>
          <a:lstStyle/>
          <a:p>
            <a:r>
              <a:rPr lang="es-ES_tradnl" dirty="0"/>
              <a:t>La biogeografía es el estudio de la distribución de especies y ecosistemas en el espacio geográfico y a través del tiempo geológico.</a:t>
            </a:r>
          </a:p>
          <a:p>
            <a:endParaRPr lang="es-ES_tradnl" dirty="0"/>
          </a:p>
          <a:p>
            <a:r>
              <a:rPr lang="es-ES_tradnl" b="1" dirty="0"/>
              <a:t>Los organismos y las comunidades biológicas </a:t>
            </a:r>
            <a:r>
              <a:rPr lang="es-ES_tradnl" dirty="0"/>
              <a:t>a menudo varían de manera regular a lo largo de los gradientes geográficos de latitud, elevación, aislamiento y área del hábitat.</a:t>
            </a:r>
          </a:p>
        </p:txBody>
      </p:sp>
      <p:sp>
        <p:nvSpPr>
          <p:cNvPr id="8" name="TextBox 7">
            <a:extLst>
              <a:ext uri="{FF2B5EF4-FFF2-40B4-BE49-F238E27FC236}">
                <a16:creationId xmlns:a16="http://schemas.microsoft.com/office/drawing/2014/main" id="{2C714E82-8610-564D-8B86-142D40DFAD3D}"/>
              </a:ext>
            </a:extLst>
          </p:cNvPr>
          <p:cNvSpPr txBox="1"/>
          <p:nvPr/>
        </p:nvSpPr>
        <p:spPr>
          <a:xfrm>
            <a:off x="914400" y="4429496"/>
            <a:ext cx="5217775" cy="369332"/>
          </a:xfrm>
          <a:prstGeom prst="rect">
            <a:avLst/>
          </a:prstGeom>
          <a:noFill/>
        </p:spPr>
        <p:txBody>
          <a:bodyPr wrap="none" rtlCol="0">
            <a:spAutoFit/>
          </a:bodyPr>
          <a:lstStyle/>
          <a:p>
            <a:r>
              <a:rPr lang="es-ES_tradnl" dirty="0"/>
              <a:t>Los organismos y las comunidades biológicas…</a:t>
            </a:r>
          </a:p>
        </p:txBody>
      </p:sp>
    </p:spTree>
    <p:extLst>
      <p:ext uri="{BB962C8B-B14F-4D97-AF65-F5344CB8AC3E}">
        <p14:creationId xmlns:p14="http://schemas.microsoft.com/office/powerpoint/2010/main" val="3254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9D6CB2-2653-B44F-B785-8DF920A1C4CE}"/>
              </a:ext>
            </a:extLst>
          </p:cNvPr>
          <p:cNvSpPr txBox="1"/>
          <p:nvPr/>
        </p:nvSpPr>
        <p:spPr>
          <a:xfrm>
            <a:off x="947057" y="2064865"/>
            <a:ext cx="7432855" cy="2585323"/>
          </a:xfrm>
          <a:prstGeom prst="rect">
            <a:avLst/>
          </a:prstGeom>
          <a:noFill/>
        </p:spPr>
        <p:txBody>
          <a:bodyPr wrap="square" rtlCol="0">
            <a:spAutoFit/>
          </a:bodyPr>
          <a:lstStyle/>
          <a:p>
            <a:r>
              <a:rPr lang="es-ES_tradnl" dirty="0"/>
              <a:t>Una infiltración fría (a veces llamada ventila fría) es un área del fondo del océano donde ocurre la emanación de sulfuro de hidrógeno, metano y otros fluidos ricos en hidrocarburos, a menudo en forma de una piscina de salmuera. </a:t>
            </a:r>
            <a:r>
              <a:rPr lang="es-ES_tradnl" b="1" i="1" dirty="0"/>
              <a:t>Frío</a:t>
            </a:r>
            <a:r>
              <a:rPr lang="es-ES_tradnl" dirty="0"/>
              <a:t> no significa que la temperatura de la filtración sea más baja que la del agua de mar circundante. Por el contrario, su temperatura es a menudo un poco más alta. El "frío" es relativo a las condiciones muy cálidas (al menos 60 ° C o 140 ° F) de una ventila hidrotermal. Las filtraciones frías constituyen un bioma que soporta varias especies endémicas.</a:t>
            </a:r>
          </a:p>
        </p:txBody>
      </p:sp>
      <p:pic>
        <p:nvPicPr>
          <p:cNvPr id="1025" name="Picture 1" descr="page20image4791616">
            <a:extLst>
              <a:ext uri="{FF2B5EF4-FFF2-40B4-BE49-F238E27FC236}">
                <a16:creationId xmlns:a16="http://schemas.microsoft.com/office/drawing/2014/main" id="{0A153DA0-6D8F-4943-AF8B-09868E9B3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912" y="1043388"/>
            <a:ext cx="3060700" cy="360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A598C0-53F9-FC41-973B-90A76CB15DEC}"/>
              </a:ext>
            </a:extLst>
          </p:cNvPr>
          <p:cNvSpPr/>
          <p:nvPr/>
        </p:nvSpPr>
        <p:spPr>
          <a:xfrm>
            <a:off x="947057" y="4893997"/>
            <a:ext cx="10785655" cy="1200329"/>
          </a:xfrm>
          <a:prstGeom prst="rect">
            <a:avLst/>
          </a:prstGeom>
        </p:spPr>
        <p:txBody>
          <a:bodyPr wrap="square">
            <a:spAutoFit/>
          </a:bodyPr>
          <a:lstStyle/>
          <a:p>
            <a:r>
              <a:rPr lang="es-ES_tradnl" dirty="0"/>
              <a:t>Las filtraciones frías desarrollan una topografía única a lo largo del tiempo, donde las reacciones entre el metano y el agua de mar crean formaciones rocosas y arrecifes de carbonato. Estas reacciones también pueden depender de la actividad bacteriana. La </a:t>
            </a:r>
            <a:r>
              <a:rPr lang="es-ES_tradnl" dirty="0" err="1"/>
              <a:t>ikaita</a:t>
            </a:r>
            <a:r>
              <a:rPr lang="es-ES_tradnl" dirty="0"/>
              <a:t>, un carbonato de calcio hidratado puede estar asociado con la oxidación de metano en filtraciones frías.</a:t>
            </a:r>
          </a:p>
        </p:txBody>
      </p:sp>
      <p:sp>
        <p:nvSpPr>
          <p:cNvPr id="6" name="Rectangle 5">
            <a:extLst>
              <a:ext uri="{FF2B5EF4-FFF2-40B4-BE49-F238E27FC236}">
                <a16:creationId xmlns:a16="http://schemas.microsoft.com/office/drawing/2014/main" id="{A0256FC9-E317-394B-94D2-18BA89F10A0E}"/>
              </a:ext>
            </a:extLst>
          </p:cNvPr>
          <p:cNvSpPr/>
          <p:nvPr/>
        </p:nvSpPr>
        <p:spPr>
          <a:xfrm rot="16200000">
            <a:off x="10162806" y="2646733"/>
            <a:ext cx="3139812" cy="400110"/>
          </a:xfrm>
          <a:prstGeom prst="rect">
            <a:avLst/>
          </a:prstGeom>
        </p:spPr>
        <p:txBody>
          <a:bodyPr wrap="square">
            <a:spAutoFit/>
          </a:bodyPr>
          <a:lstStyle/>
          <a:p>
            <a:pPr algn="ctr"/>
            <a:r>
              <a:rPr lang="es-ES_tradnl" sz="1000" dirty="0"/>
              <a:t>Foto cortesía de G. </a:t>
            </a:r>
            <a:r>
              <a:rPr lang="es-ES_tradnl" sz="1000" dirty="0" err="1"/>
              <a:t>Bohrmann</a:t>
            </a:r>
            <a:r>
              <a:rPr lang="es-ES_tradnl" sz="1000" dirty="0"/>
              <a:t> (MARUM, Bremen)</a:t>
            </a:r>
          </a:p>
          <a:p>
            <a:pPr algn="ctr"/>
            <a:r>
              <a:rPr lang="es-ES_tradnl" sz="1000" dirty="0"/>
              <a:t>y E. </a:t>
            </a:r>
            <a:r>
              <a:rPr lang="es-ES_tradnl" sz="1000" dirty="0" err="1"/>
              <a:t>Suess</a:t>
            </a:r>
            <a:r>
              <a:rPr lang="es-ES_tradnl" sz="1000" dirty="0"/>
              <a:t> (GEOMAR, Kiel)</a:t>
            </a:r>
          </a:p>
        </p:txBody>
      </p:sp>
    </p:spTree>
    <p:extLst>
      <p:ext uri="{BB962C8B-B14F-4D97-AF65-F5344CB8AC3E}">
        <p14:creationId xmlns:p14="http://schemas.microsoft.com/office/powerpoint/2010/main" val="819527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024FDB6-ADEE-441F-BE33-7FBD2998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78600" cy="6858003"/>
          </a:xfrm>
          <a:custGeom>
            <a:avLst/>
            <a:gdLst>
              <a:gd name="connsiteX0" fmla="*/ 3840831 w 6450535"/>
              <a:gd name="connsiteY0" fmla="*/ 0 h 6858003"/>
              <a:gd name="connsiteX1" fmla="*/ 0 w 6450535"/>
              <a:gd name="connsiteY1" fmla="*/ 0 h 6858003"/>
              <a:gd name="connsiteX2" fmla="*/ 0 w 6450535"/>
              <a:gd name="connsiteY2" fmla="*/ 6858002 h 6858003"/>
              <a:gd name="connsiteX3" fmla="*/ 222478 w 6450535"/>
              <a:gd name="connsiteY3" fmla="*/ 6858002 h 6858003"/>
              <a:gd name="connsiteX4" fmla="*/ 222478 w 6450535"/>
              <a:gd name="connsiteY4" fmla="*/ 6858003 h 6858003"/>
              <a:gd name="connsiteX5" fmla="*/ 6450535 w 6450535"/>
              <a:gd name="connsiteY5" fmla="*/ 6858003 h 6858003"/>
              <a:gd name="connsiteX6" fmla="*/ 6450535 w 6450535"/>
              <a:gd name="connsiteY6" fmla="*/ 1 h 6858003"/>
              <a:gd name="connsiteX7" fmla="*/ 3840836 w 6450535"/>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0535" h="6858003">
                <a:moveTo>
                  <a:pt x="3840831" y="0"/>
                </a:moveTo>
                <a:lnTo>
                  <a:pt x="0" y="0"/>
                </a:lnTo>
                <a:lnTo>
                  <a:pt x="0" y="6858002"/>
                </a:lnTo>
                <a:lnTo>
                  <a:pt x="222478" y="6858002"/>
                </a:lnTo>
                <a:lnTo>
                  <a:pt x="222478" y="6858003"/>
                </a:lnTo>
                <a:lnTo>
                  <a:pt x="6450535" y="6858003"/>
                </a:lnTo>
                <a:lnTo>
                  <a:pt x="6450535" y="1"/>
                </a:lnTo>
                <a:lnTo>
                  <a:pt x="3840836"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5162D2-36E8-D94D-A30C-8ACC890BB97D}"/>
              </a:ext>
            </a:extLst>
          </p:cNvPr>
          <p:cNvSpPr txBox="1"/>
          <p:nvPr/>
        </p:nvSpPr>
        <p:spPr>
          <a:xfrm>
            <a:off x="616898" y="821736"/>
            <a:ext cx="5271106" cy="4454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kern="1200" dirty="0">
                <a:solidFill>
                  <a:srgbClr val="FFFFFF"/>
                </a:solidFill>
                <a:latin typeface="+mj-lt"/>
                <a:ea typeface="+mj-ea"/>
                <a:cs typeface="+mj-cs"/>
              </a:rPr>
              <a:t>Cordilleras meso-</a:t>
            </a:r>
            <a:r>
              <a:rPr lang="en-US" sz="2400" kern="1200" dirty="0" err="1">
                <a:solidFill>
                  <a:srgbClr val="FFFFFF"/>
                </a:solidFill>
                <a:latin typeface="+mj-lt"/>
                <a:ea typeface="+mj-ea"/>
                <a:cs typeface="+mj-cs"/>
              </a:rPr>
              <a:t>oceánicas</a:t>
            </a:r>
            <a:r>
              <a:rPr lang="en-US" sz="2400" kern="1200" dirty="0">
                <a:solidFill>
                  <a:srgbClr val="FFFFFF"/>
                </a:solidFill>
                <a:latin typeface="+mj-lt"/>
                <a:ea typeface="+mj-ea"/>
                <a:cs typeface="+mj-cs"/>
              </a:rPr>
              <a:t> y guyots</a:t>
            </a:r>
          </a:p>
        </p:txBody>
      </p:sp>
      <p:pic>
        <p:nvPicPr>
          <p:cNvPr id="4" name="videoplayback-3" descr="videoplayback-3">
            <a:hlinkClick r:id="" action="ppaction://media"/>
            <a:extLst>
              <a:ext uri="{FF2B5EF4-FFF2-40B4-BE49-F238E27FC236}">
                <a16:creationId xmlns:a16="http://schemas.microsoft.com/office/drawing/2014/main" id="{17CBB495-434A-7A46-8F85-D6C52C7179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64836" y="281665"/>
            <a:ext cx="5096871" cy="2866988"/>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5" name="Picture 4">
            <a:extLst>
              <a:ext uri="{FF2B5EF4-FFF2-40B4-BE49-F238E27FC236}">
                <a16:creationId xmlns:a16="http://schemas.microsoft.com/office/drawing/2014/main" id="{AAB0B7E9-D40F-FA4D-B04D-6FC47CCFF8B5}"/>
              </a:ext>
            </a:extLst>
          </p:cNvPr>
          <p:cNvPicPr>
            <a:picLocks noChangeAspect="1"/>
          </p:cNvPicPr>
          <p:nvPr/>
        </p:nvPicPr>
        <p:blipFill>
          <a:blip r:embed="rId5"/>
          <a:stretch>
            <a:fillRect/>
          </a:stretch>
        </p:blipFill>
        <p:spPr>
          <a:xfrm>
            <a:off x="7843588" y="3429000"/>
            <a:ext cx="3139365" cy="3187173"/>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sp>
        <p:nvSpPr>
          <p:cNvPr id="7" name="TextBox 6">
            <a:extLst>
              <a:ext uri="{FF2B5EF4-FFF2-40B4-BE49-F238E27FC236}">
                <a16:creationId xmlns:a16="http://schemas.microsoft.com/office/drawing/2014/main" id="{D7634F60-7A37-1841-B3FC-877453F80D45}"/>
              </a:ext>
            </a:extLst>
          </p:cNvPr>
          <p:cNvSpPr txBox="1"/>
          <p:nvPr/>
        </p:nvSpPr>
        <p:spPr>
          <a:xfrm>
            <a:off x="616898" y="2312609"/>
            <a:ext cx="5271106" cy="3139321"/>
          </a:xfrm>
          <a:prstGeom prst="rect">
            <a:avLst/>
          </a:prstGeom>
        </p:spPr>
        <p:txBody>
          <a:bodyPr vert="horz" lIns="91440" tIns="45720" rIns="91440" bIns="45720" rtlCol="0" anchor="b">
            <a:normAutofit fontScale="92500" lnSpcReduction="10000"/>
          </a:bodyPr>
          <a:lstStyle>
            <a:defPPr>
              <a:defRPr lang="en-MX"/>
            </a:defPPr>
            <a:lvl1pPr>
              <a:lnSpc>
                <a:spcPct val="90000"/>
              </a:lnSpc>
              <a:spcBef>
                <a:spcPct val="0"/>
              </a:spcBef>
              <a:spcAft>
                <a:spcPts val="600"/>
              </a:spcAft>
              <a:defRPr sz="2400">
                <a:solidFill>
                  <a:srgbClr val="FFFFFF"/>
                </a:solidFill>
                <a:latin typeface="+mj-lt"/>
                <a:ea typeface="+mj-ea"/>
                <a:cs typeface="+mj-cs"/>
              </a:defRPr>
            </a:lvl1pPr>
          </a:lstStyle>
          <a:p>
            <a:r>
              <a:rPr lang="es-ES_tradnl" sz="2000" dirty="0">
                <a:latin typeface="+mn-lt"/>
              </a:rPr>
              <a:t>Los montes submarinos forman un bioma distintivo de las profundidades marinas, generalmente con biomasas más abundantes y de mayor diversidad que los de las planicies aledañas y a menudo, con faunas altamente endémicas. Estimaciones basadas en las anomalías del nivel del mar que se forman sobre las montañas y que pueden ser detectadas por satélite, sugieren que en el mundo puede haber alrededor de 100,000 montañas submarinas que se elevan miles de metros desde las planicies sin llegar a la superficie.</a:t>
            </a:r>
          </a:p>
        </p:txBody>
      </p:sp>
      <p:cxnSp>
        <p:nvCxnSpPr>
          <p:cNvPr id="3" name="Straight Connector 2">
            <a:extLst>
              <a:ext uri="{FF2B5EF4-FFF2-40B4-BE49-F238E27FC236}">
                <a16:creationId xmlns:a16="http://schemas.microsoft.com/office/drawing/2014/main" id="{AB732A52-C41C-C743-8E44-5EF3FBEBB623}"/>
              </a:ext>
            </a:extLst>
          </p:cNvPr>
          <p:cNvCxnSpPr>
            <a:cxnSpLocks/>
          </p:cNvCxnSpPr>
          <p:nvPr/>
        </p:nvCxnSpPr>
        <p:spPr>
          <a:xfrm>
            <a:off x="691932" y="1600200"/>
            <a:ext cx="51210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2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E17BE-4CF2-2244-92B3-D642DC80FE5C}"/>
              </a:ext>
            </a:extLst>
          </p:cNvPr>
          <p:cNvPicPr>
            <a:picLocks noChangeAspect="1"/>
          </p:cNvPicPr>
          <p:nvPr/>
        </p:nvPicPr>
        <p:blipFill>
          <a:blip r:embed="rId2"/>
          <a:stretch>
            <a:fillRect/>
          </a:stretch>
        </p:blipFill>
        <p:spPr>
          <a:xfrm>
            <a:off x="4050727" y="2112029"/>
            <a:ext cx="8141273" cy="2633942"/>
          </a:xfrm>
          <a:prstGeom prst="rect">
            <a:avLst/>
          </a:prstGeom>
        </p:spPr>
      </p:pic>
      <p:sp>
        <p:nvSpPr>
          <p:cNvPr id="5" name="TextBox 4">
            <a:extLst>
              <a:ext uri="{FF2B5EF4-FFF2-40B4-BE49-F238E27FC236}">
                <a16:creationId xmlns:a16="http://schemas.microsoft.com/office/drawing/2014/main" id="{562C1B25-C373-1D45-8FA0-E01E6A02F19F}"/>
              </a:ext>
            </a:extLst>
          </p:cNvPr>
          <p:cNvSpPr txBox="1"/>
          <p:nvPr/>
        </p:nvSpPr>
        <p:spPr>
          <a:xfrm>
            <a:off x="482600" y="1859339"/>
            <a:ext cx="3365500" cy="3139321"/>
          </a:xfrm>
          <a:prstGeom prst="rect">
            <a:avLst/>
          </a:prstGeom>
          <a:noFill/>
        </p:spPr>
        <p:txBody>
          <a:bodyPr wrap="square" rtlCol="0">
            <a:spAutoFit/>
          </a:bodyPr>
          <a:lstStyle/>
          <a:p>
            <a:r>
              <a:rPr lang="es-ES_tradnl" dirty="0"/>
              <a:t>Topografía de la Cordillera </a:t>
            </a:r>
            <a:r>
              <a:rPr lang="es-ES_tradnl" dirty="0" err="1"/>
              <a:t>mesoatlántica</a:t>
            </a:r>
            <a:r>
              <a:rPr lang="es-ES_tradnl" dirty="0"/>
              <a:t> observada por ecografías. La profundidad se calcula del tiempo que tarda el eco en regresar considerando la velocidad del sonido en el agua de mar. El resultado es de un </a:t>
            </a:r>
            <a:r>
              <a:rPr lang="es-ES_tradnl" dirty="0" err="1"/>
              <a:t>transecto</a:t>
            </a:r>
            <a:r>
              <a:rPr lang="es-ES_tradnl" dirty="0"/>
              <a:t> obtenido por la expedición alemana de meteoritos (1925–1927).</a:t>
            </a:r>
          </a:p>
        </p:txBody>
      </p:sp>
    </p:spTree>
    <p:extLst>
      <p:ext uri="{BB962C8B-B14F-4D97-AF65-F5344CB8AC3E}">
        <p14:creationId xmlns:p14="http://schemas.microsoft.com/office/powerpoint/2010/main" val="264326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77A0D-ACE4-A847-B375-E3333FBDB6C0}"/>
              </a:ext>
            </a:extLst>
          </p:cNvPr>
          <p:cNvSpPr/>
          <p:nvPr/>
        </p:nvSpPr>
        <p:spPr>
          <a:xfrm>
            <a:off x="780790" y="775994"/>
            <a:ext cx="6096000" cy="369332"/>
          </a:xfrm>
          <a:prstGeom prst="rect">
            <a:avLst/>
          </a:prstGeom>
        </p:spPr>
        <p:txBody>
          <a:bodyPr>
            <a:spAutoFit/>
          </a:bodyPr>
          <a:lstStyle/>
          <a:p>
            <a:r>
              <a:rPr lang="es-ES_tradnl" dirty="0"/>
              <a:t>Arqueas: parte importante de la vida de la Tierra</a:t>
            </a:r>
          </a:p>
        </p:txBody>
      </p:sp>
      <p:sp>
        <p:nvSpPr>
          <p:cNvPr id="5" name="TextBox 4">
            <a:extLst>
              <a:ext uri="{FF2B5EF4-FFF2-40B4-BE49-F238E27FC236}">
                <a16:creationId xmlns:a16="http://schemas.microsoft.com/office/drawing/2014/main" id="{6A994A28-BAB5-5949-96A2-0BDD324BF1C2}"/>
              </a:ext>
            </a:extLst>
          </p:cNvPr>
          <p:cNvSpPr txBox="1"/>
          <p:nvPr/>
        </p:nvSpPr>
        <p:spPr>
          <a:xfrm>
            <a:off x="2812173" y="3092609"/>
            <a:ext cx="8861648" cy="2585323"/>
          </a:xfrm>
          <a:prstGeom prst="rect">
            <a:avLst/>
          </a:prstGeom>
          <a:noFill/>
        </p:spPr>
        <p:txBody>
          <a:bodyPr wrap="square" rtlCol="0">
            <a:spAutoFit/>
          </a:bodyPr>
          <a:lstStyle/>
          <a:p>
            <a:pPr marL="285750" indent="-285750">
              <a:buFont typeface="Arial" panose="020B0604020202020204" pitchFamily="34" charset="0"/>
              <a:buChar char="•"/>
            </a:pPr>
            <a:r>
              <a:rPr lang="es-ES_tradnl" dirty="0"/>
              <a:t>Constituye un dominio de organismos unicelulares con características que los separan de los otros dos dominios: Bacteria y </a:t>
            </a:r>
            <a:r>
              <a:rPr lang="es-ES_tradnl" dirty="0" err="1"/>
              <a:t>Eukaryota</a:t>
            </a:r>
            <a:endParaRPr lang="es-ES_tradnl" dirty="0"/>
          </a:p>
          <a:p>
            <a:pPr marL="285750" indent="-285750">
              <a:buFont typeface="Arial" panose="020B0604020202020204" pitchFamily="34" charset="0"/>
              <a:buChar char="•"/>
            </a:pPr>
            <a:r>
              <a:rPr lang="es-ES_tradnl" dirty="0"/>
              <a:t>Las arqueas son particularmente numerosas en los océanos y pueden ser uno de los grupos de organismos más abundantes en el planeta.</a:t>
            </a:r>
          </a:p>
          <a:p>
            <a:pPr marL="285750" indent="-285750">
              <a:buFont typeface="Arial" panose="020B0604020202020204" pitchFamily="34" charset="0"/>
              <a:buChar char="•"/>
            </a:pPr>
            <a:r>
              <a:rPr lang="es-ES_tradnl" dirty="0"/>
              <a:t>Su diversidad morfológica, metabólica y ámbitos de distribución geográfica les permite desempeñar múltiples funciones ecológicas: fijación de carbono; participar en el ciclo de nitrógeno; reciclar compuestos orgánicos.</a:t>
            </a:r>
          </a:p>
          <a:p>
            <a:pPr marL="285750" indent="-285750">
              <a:buFont typeface="Arial" panose="020B0604020202020204" pitchFamily="34" charset="0"/>
              <a:buChar char="•"/>
            </a:pPr>
            <a:r>
              <a:rPr lang="es-ES_tradnl" dirty="0"/>
              <a:t>Forman parte de comunidades simbióticas y </a:t>
            </a:r>
            <a:r>
              <a:rPr lang="es-ES_tradnl" dirty="0" err="1"/>
              <a:t>sintróficas</a:t>
            </a:r>
            <a:r>
              <a:rPr lang="es-ES_tradnl" dirty="0"/>
              <a:t> con una enorme variedad de </a:t>
            </a:r>
            <a:r>
              <a:rPr lang="es-ES_tradnl" dirty="0" err="1"/>
              <a:t>microbiota</a:t>
            </a:r>
            <a:r>
              <a:rPr lang="es-ES_tradnl" dirty="0"/>
              <a:t>.</a:t>
            </a:r>
          </a:p>
        </p:txBody>
      </p:sp>
      <p:pic>
        <p:nvPicPr>
          <p:cNvPr id="15" name="Picture 14">
            <a:extLst>
              <a:ext uri="{FF2B5EF4-FFF2-40B4-BE49-F238E27FC236}">
                <a16:creationId xmlns:a16="http://schemas.microsoft.com/office/drawing/2014/main" id="{84AABD39-130D-0A4B-89D4-5862591D3D6D}"/>
              </a:ext>
            </a:extLst>
          </p:cNvPr>
          <p:cNvPicPr>
            <a:picLocks noChangeAspect="1"/>
          </p:cNvPicPr>
          <p:nvPr/>
        </p:nvPicPr>
        <p:blipFill>
          <a:blip r:embed="rId2"/>
          <a:stretch>
            <a:fillRect/>
          </a:stretch>
        </p:blipFill>
        <p:spPr>
          <a:xfrm>
            <a:off x="627006" y="1549400"/>
            <a:ext cx="2076340" cy="4363644"/>
          </a:xfrm>
          <a:prstGeom prst="rect">
            <a:avLst/>
          </a:prstGeom>
        </p:spPr>
      </p:pic>
      <p:sp>
        <p:nvSpPr>
          <p:cNvPr id="21" name="TextBox 20">
            <a:extLst>
              <a:ext uri="{FF2B5EF4-FFF2-40B4-BE49-F238E27FC236}">
                <a16:creationId xmlns:a16="http://schemas.microsoft.com/office/drawing/2014/main" id="{AD86F16D-91DC-DD42-86D5-21C839BE62D4}"/>
              </a:ext>
            </a:extLst>
          </p:cNvPr>
          <p:cNvSpPr txBox="1"/>
          <p:nvPr/>
        </p:nvSpPr>
        <p:spPr>
          <a:xfrm>
            <a:off x="2921000" y="1657302"/>
            <a:ext cx="8643994" cy="923330"/>
          </a:xfrm>
          <a:prstGeom prst="rect">
            <a:avLst/>
          </a:prstGeom>
          <a:noFill/>
        </p:spPr>
        <p:txBody>
          <a:bodyPr wrap="square" rtlCol="0">
            <a:spAutoFit/>
          </a:bodyPr>
          <a:lstStyle/>
          <a:p>
            <a:r>
              <a:rPr lang="es-ES_tradnl" dirty="0"/>
              <a:t>A fines de la década de 1970, Carl </a:t>
            </a:r>
            <a:r>
              <a:rPr lang="es-ES_tradnl" dirty="0" err="1"/>
              <a:t>Woese</a:t>
            </a:r>
            <a:r>
              <a:rPr lang="es-ES_tradnl" dirty="0"/>
              <a:t> y sus colaboradores en la Universidad de Illinois , a través del análisis de ARN </a:t>
            </a:r>
            <a:r>
              <a:rPr lang="es-ES_tradnl" dirty="0" err="1"/>
              <a:t>ribosomático</a:t>
            </a:r>
            <a:r>
              <a:rPr lang="es-ES_tradnl" dirty="0"/>
              <a:t>, reconocieron por primera vez a </a:t>
            </a:r>
            <a:r>
              <a:rPr lang="es-ES_tradnl" i="1" dirty="0" err="1"/>
              <a:t>Archaea</a:t>
            </a:r>
            <a:r>
              <a:rPr lang="es-ES_tradnl" dirty="0"/>
              <a:t> como uno de los tres linajes </a:t>
            </a:r>
            <a:r>
              <a:rPr lang="es-ES_tradnl" dirty="0" err="1"/>
              <a:t>monofiléticos</a:t>
            </a:r>
            <a:r>
              <a:rPr lang="es-ES_tradnl" dirty="0"/>
              <a:t> principales en la Tierra.</a:t>
            </a:r>
          </a:p>
        </p:txBody>
      </p:sp>
      <p:sp>
        <p:nvSpPr>
          <p:cNvPr id="22" name="TextBox 21">
            <a:extLst>
              <a:ext uri="{FF2B5EF4-FFF2-40B4-BE49-F238E27FC236}">
                <a16:creationId xmlns:a16="http://schemas.microsoft.com/office/drawing/2014/main" id="{E41AEB99-6149-5B4C-B8C4-0301F78F2B4C}"/>
              </a:ext>
            </a:extLst>
          </p:cNvPr>
          <p:cNvSpPr txBox="1"/>
          <p:nvPr/>
        </p:nvSpPr>
        <p:spPr>
          <a:xfrm>
            <a:off x="4195492" y="6189909"/>
            <a:ext cx="7478329" cy="246221"/>
          </a:xfrm>
          <a:prstGeom prst="rect">
            <a:avLst/>
          </a:prstGeom>
          <a:noFill/>
        </p:spPr>
        <p:txBody>
          <a:bodyPr wrap="none" rtlCol="0">
            <a:spAutoFit/>
          </a:bodyPr>
          <a:lstStyle/>
          <a:p>
            <a:r>
              <a:rPr lang="es-ES_tradnl" sz="1000" dirty="0"/>
              <a:t>http://</a:t>
            </a:r>
            <a:r>
              <a:rPr lang="es-ES_tradnl" sz="1000" dirty="0" err="1"/>
              <a:t>microeco.ethz.ch</a:t>
            </a:r>
            <a:r>
              <a:rPr lang="es-ES_tradnl" sz="1000" dirty="0"/>
              <a:t>/</a:t>
            </a:r>
            <a:r>
              <a:rPr lang="es-ES_tradnl" sz="1000" dirty="0" err="1"/>
              <a:t>uni</a:t>
            </a:r>
            <a:r>
              <a:rPr lang="es-ES_tradnl" sz="1000" dirty="0"/>
              <a:t>/</a:t>
            </a:r>
            <a:r>
              <a:rPr lang="es-ES_tradnl" sz="1000" dirty="0" err="1"/>
              <a:t>kurs</a:t>
            </a:r>
            <a:r>
              <a:rPr lang="es-ES_tradnl" sz="1000" dirty="0"/>
              <a:t>/mikevol03/FILES%20in%20OLAT/Science%20News/ASM_news_DeLong%20E_Archaea.pdf</a:t>
            </a:r>
          </a:p>
        </p:txBody>
      </p:sp>
    </p:spTree>
    <p:extLst>
      <p:ext uri="{BB962C8B-B14F-4D97-AF65-F5344CB8AC3E}">
        <p14:creationId xmlns:p14="http://schemas.microsoft.com/office/powerpoint/2010/main" val="138108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20F1-3737-BB4A-8D56-351F63CACF1B}"/>
              </a:ext>
            </a:extLst>
          </p:cNvPr>
          <p:cNvSpPr>
            <a:spLocks noGrp="1"/>
          </p:cNvSpPr>
          <p:nvPr>
            <p:ph type="title"/>
          </p:nvPr>
        </p:nvSpPr>
        <p:spPr/>
        <p:txBody>
          <a:bodyPr/>
          <a:lstStyle/>
          <a:p>
            <a:endParaRPr lang="es-ES_tradnl"/>
          </a:p>
        </p:txBody>
      </p:sp>
      <p:sp>
        <p:nvSpPr>
          <p:cNvPr id="3" name="Content Placeholder 2">
            <a:extLst>
              <a:ext uri="{FF2B5EF4-FFF2-40B4-BE49-F238E27FC236}">
                <a16:creationId xmlns:a16="http://schemas.microsoft.com/office/drawing/2014/main" id="{B865CDC7-453D-7749-868B-BA18471F943B}"/>
              </a:ext>
            </a:extLst>
          </p:cNvPr>
          <p:cNvSpPr>
            <a:spLocks noGrp="1"/>
          </p:cNvSpPr>
          <p:nvPr>
            <p:ph idx="1"/>
          </p:nvPr>
        </p:nvSpPr>
        <p:spPr/>
        <p:txBody>
          <a:bodyPr/>
          <a:lstStyle/>
          <a:p>
            <a:endParaRPr lang="es-ES_tradnl"/>
          </a:p>
        </p:txBody>
      </p:sp>
    </p:spTree>
    <p:extLst>
      <p:ext uri="{BB962C8B-B14F-4D97-AF65-F5344CB8AC3E}">
        <p14:creationId xmlns:p14="http://schemas.microsoft.com/office/powerpoint/2010/main" val="87105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91CCA-153D-EA42-B680-DF8519C67C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18" r="-1" b="-1"/>
          <a:stretch/>
        </p:blipFill>
        <p:spPr>
          <a:xfrm>
            <a:off x="1647825" y="926275"/>
            <a:ext cx="8896350" cy="5005449"/>
          </a:xfrm>
          <a:prstGeom prst="rect">
            <a:avLst/>
          </a:prstGeom>
        </p:spPr>
      </p:pic>
      <p:sp>
        <p:nvSpPr>
          <p:cNvPr id="5" name="Rectangle 4">
            <a:extLst>
              <a:ext uri="{FF2B5EF4-FFF2-40B4-BE49-F238E27FC236}">
                <a16:creationId xmlns:a16="http://schemas.microsoft.com/office/drawing/2014/main" id="{C01DE15A-674F-2240-8B55-03E2A39B5D95}"/>
              </a:ext>
            </a:extLst>
          </p:cNvPr>
          <p:cNvSpPr/>
          <p:nvPr/>
        </p:nvSpPr>
        <p:spPr>
          <a:xfrm>
            <a:off x="1647825" y="926275"/>
            <a:ext cx="8896351" cy="1015663"/>
          </a:xfrm>
          <a:prstGeom prst="rect">
            <a:avLst/>
          </a:prstGeom>
          <a:solidFill>
            <a:schemeClr val="bg1">
              <a:alpha val="67000"/>
            </a:schemeClr>
          </a:solidFill>
        </p:spPr>
        <p:txBody>
          <a:bodyPr wrap="square">
            <a:spAutoFit/>
          </a:bodyPr>
          <a:lstStyle/>
          <a:p>
            <a:r>
              <a:rPr lang="es-ES_tradnl" sz="2000" b="1" dirty="0"/>
              <a:t>El ecólogo </a:t>
            </a:r>
            <a:r>
              <a:rPr lang="es-ES_tradnl" sz="2000" b="1" dirty="0" err="1"/>
              <a:t>Frederic</a:t>
            </a:r>
            <a:r>
              <a:rPr lang="es-ES_tradnl" sz="2000" b="1" dirty="0"/>
              <a:t> </a:t>
            </a:r>
            <a:r>
              <a:rPr lang="es-ES_tradnl" sz="2000" b="1" dirty="0" err="1"/>
              <a:t>Clements</a:t>
            </a:r>
            <a:r>
              <a:rPr lang="es-ES_tradnl" sz="2000" b="1" dirty="0"/>
              <a:t> introdujo por primera vez el concepto de bioma en 1916, aunque no desarrolló por completo la idea hasta que publicó </a:t>
            </a:r>
            <a:r>
              <a:rPr lang="es-ES_tradnl" sz="2000" b="1" dirty="0" err="1"/>
              <a:t>Bio-Ecology</a:t>
            </a:r>
            <a:r>
              <a:rPr lang="es-ES_tradnl" sz="2000" b="1" dirty="0"/>
              <a:t> en 1939 (</a:t>
            </a:r>
            <a:r>
              <a:rPr lang="es-ES_tradnl" sz="2000" b="1" dirty="0" err="1"/>
              <a:t>Clements</a:t>
            </a:r>
            <a:r>
              <a:rPr lang="es-ES_tradnl" sz="2000" b="1" dirty="0"/>
              <a:t> 1916, 1939).</a:t>
            </a:r>
          </a:p>
        </p:txBody>
      </p:sp>
      <p:sp>
        <p:nvSpPr>
          <p:cNvPr id="6" name="Rectangle 5">
            <a:extLst>
              <a:ext uri="{FF2B5EF4-FFF2-40B4-BE49-F238E27FC236}">
                <a16:creationId xmlns:a16="http://schemas.microsoft.com/office/drawing/2014/main" id="{30394802-AC22-674F-BCA5-D0C1AEA32C56}"/>
              </a:ext>
            </a:extLst>
          </p:cNvPr>
          <p:cNvSpPr/>
          <p:nvPr/>
        </p:nvSpPr>
        <p:spPr>
          <a:xfrm>
            <a:off x="1647826" y="2551836"/>
            <a:ext cx="8896349" cy="923330"/>
          </a:xfrm>
          <a:prstGeom prst="rect">
            <a:avLst/>
          </a:prstGeom>
          <a:solidFill>
            <a:schemeClr val="bg1">
              <a:alpha val="67000"/>
            </a:schemeClr>
          </a:solidFill>
        </p:spPr>
        <p:txBody>
          <a:bodyPr wrap="square">
            <a:spAutoFit/>
          </a:bodyPr>
          <a:lstStyle/>
          <a:p>
            <a:r>
              <a:rPr lang="es-ES_tradnl" sz="2000" b="1" dirty="0"/>
              <a:t>Actualmente la palabra se usa para referirnos a una comunidad biológica característica de una región o clima en particular, ya sea en la tierra o en el mar.</a:t>
            </a:r>
          </a:p>
        </p:txBody>
      </p:sp>
      <p:sp>
        <p:nvSpPr>
          <p:cNvPr id="7" name="Rectangle 6">
            <a:extLst>
              <a:ext uri="{FF2B5EF4-FFF2-40B4-BE49-F238E27FC236}">
                <a16:creationId xmlns:a16="http://schemas.microsoft.com/office/drawing/2014/main" id="{F43AB600-ADAE-9E46-93E3-1450CD682BBF}"/>
              </a:ext>
            </a:extLst>
          </p:cNvPr>
          <p:cNvSpPr/>
          <p:nvPr/>
        </p:nvSpPr>
        <p:spPr>
          <a:xfrm>
            <a:off x="1647824" y="4325679"/>
            <a:ext cx="8896348" cy="1631216"/>
          </a:xfrm>
          <a:prstGeom prst="rect">
            <a:avLst/>
          </a:prstGeom>
          <a:solidFill>
            <a:schemeClr val="bg1">
              <a:alpha val="67000"/>
            </a:schemeClr>
          </a:solidFill>
        </p:spPr>
        <p:txBody>
          <a:bodyPr wrap="square">
            <a:spAutoFit/>
          </a:bodyPr>
          <a:lstStyle/>
          <a:p>
            <a:r>
              <a:rPr lang="es-ES_tradnl" sz="2000" b="1" dirty="0"/>
              <a:t>En 1975, Robert </a:t>
            </a:r>
            <a:r>
              <a:rPr lang="es-ES_tradnl" sz="2000" b="1" dirty="0" err="1"/>
              <a:t>Whittaker</a:t>
            </a:r>
            <a:r>
              <a:rPr lang="es-ES_tradnl" sz="2000" b="1" dirty="0"/>
              <a:t> describió siete biomas terrestres, en los que los patrones similares de clima, precipitación anual y temperatura promedio anual han seleccionado adaptaciones genéticas sorprendentemente similares en plantas y animales con linajes genéticos inconexos (evolución convergente).</a:t>
            </a:r>
          </a:p>
        </p:txBody>
      </p:sp>
    </p:spTree>
    <p:extLst>
      <p:ext uri="{BB962C8B-B14F-4D97-AF65-F5344CB8AC3E}">
        <p14:creationId xmlns:p14="http://schemas.microsoft.com/office/powerpoint/2010/main" val="5607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ADCA-F192-4140-980D-8D80F479DFB9}"/>
              </a:ext>
            </a:extLst>
          </p:cNvPr>
          <p:cNvSpPr>
            <a:spLocks noGrp="1"/>
          </p:cNvSpPr>
          <p:nvPr>
            <p:ph type="ctrTitle"/>
          </p:nvPr>
        </p:nvSpPr>
        <p:spPr>
          <a:xfrm>
            <a:off x="774097" y="890653"/>
            <a:ext cx="4620584" cy="2871165"/>
          </a:xfrm>
        </p:spPr>
        <p:txBody>
          <a:bodyPr>
            <a:noAutofit/>
          </a:bodyPr>
          <a:lstStyle/>
          <a:p>
            <a:pPr algn="l"/>
            <a:r>
              <a:rPr lang="es-ES_tradnl" sz="2000" dirty="0"/>
              <a:t>Es decir…</a:t>
            </a:r>
            <a:br>
              <a:rPr lang="es-ES_tradnl" sz="2000" dirty="0"/>
            </a:br>
            <a:br>
              <a:rPr lang="es-ES_tradnl" sz="2000" dirty="0"/>
            </a:br>
            <a:r>
              <a:rPr lang="es-ES_tradnl" sz="2000" dirty="0"/>
              <a:t>Hay biomas de selva húmeda tropical en África, Indonesia, Centroamérica y Hawái con plantas y animales que presentan similitudes biológicas en forma y función a homólogos en climas equiparables, a pesar de vivir en bosques tropicales que han estado separados por millones de años y por miles de kilómetros de distancia.</a:t>
            </a:r>
          </a:p>
        </p:txBody>
      </p:sp>
      <p:pic>
        <p:nvPicPr>
          <p:cNvPr id="4" name="Picture 3">
            <a:extLst>
              <a:ext uri="{FF2B5EF4-FFF2-40B4-BE49-F238E27FC236}">
                <a16:creationId xmlns:a16="http://schemas.microsoft.com/office/drawing/2014/main" id="{66E49274-A205-4E09-8E7F-289C9B14A2FC}"/>
              </a:ext>
            </a:extLst>
          </p:cNvPr>
          <p:cNvPicPr>
            <a:picLocks noChangeAspect="1"/>
          </p:cNvPicPr>
          <p:nvPr/>
        </p:nvPicPr>
        <p:blipFill rotWithShape="1">
          <a:blip r:embed="rId2"/>
          <a:srcRect l="18480" r="2348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08514974-449A-F84B-81DF-6F12EF52A3B0}"/>
              </a:ext>
            </a:extLst>
          </p:cNvPr>
          <p:cNvSpPr txBox="1"/>
          <p:nvPr/>
        </p:nvSpPr>
        <p:spPr>
          <a:xfrm>
            <a:off x="774097" y="4259471"/>
            <a:ext cx="5143389" cy="1990728"/>
          </a:xfrm>
          <a:prstGeom prst="rect">
            <a:avLst/>
          </a:prstGeom>
        </p:spPr>
        <p:txBody>
          <a:bodyPr vert="horz" lIns="91440" tIns="45720" rIns="91440" bIns="45720" rtlCol="0" anchor="b">
            <a:noAutofit/>
          </a:bodyPr>
          <a:lstStyle>
            <a:lvl1pPr>
              <a:lnSpc>
                <a:spcPct val="90000"/>
              </a:lnSpc>
              <a:spcBef>
                <a:spcPct val="0"/>
              </a:spcBef>
              <a:buNone/>
              <a:defRPr sz="2000">
                <a:latin typeface="+mj-lt"/>
                <a:ea typeface="+mj-ea"/>
                <a:cs typeface="+mj-cs"/>
              </a:defRPr>
            </a:lvl1pPr>
          </a:lstStyle>
          <a:p>
            <a:r>
              <a:rPr lang="es-ES_tradnl" dirty="0"/>
              <a:t>La existencia de biomas convergentes es evidencia de que existen </a:t>
            </a:r>
            <a:r>
              <a:rPr lang="es-ES_tradnl" i="1" dirty="0"/>
              <a:t>reglas</a:t>
            </a:r>
            <a:r>
              <a:rPr lang="es-ES_tradnl" dirty="0"/>
              <a:t> de la ecología funcional a nivel de comunidades. La reiteración de la convergencia independiente es una de las categorías probatorias más importantes de la evolución (Darwin, 1859; </a:t>
            </a:r>
            <a:r>
              <a:rPr lang="es-ES_tradnl" dirty="0" err="1"/>
              <a:t>Cuthill</a:t>
            </a:r>
            <a:r>
              <a:rPr lang="es-ES_tradnl" dirty="0"/>
              <a:t>, 2005; </a:t>
            </a:r>
            <a:r>
              <a:rPr lang="es-ES_tradnl" dirty="0" err="1"/>
              <a:t>Futuyma</a:t>
            </a:r>
            <a:r>
              <a:rPr lang="es-ES_tradnl" dirty="0"/>
              <a:t>, 2005).</a:t>
            </a:r>
          </a:p>
        </p:txBody>
      </p:sp>
    </p:spTree>
    <p:extLst>
      <p:ext uri="{BB962C8B-B14F-4D97-AF65-F5344CB8AC3E}">
        <p14:creationId xmlns:p14="http://schemas.microsoft.com/office/powerpoint/2010/main" val="73061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A8B3CB-D026-4E80-A45B-20CEDF6610D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43"/>
          <a:stretch/>
        </p:blipFill>
        <p:spPr>
          <a:xfrm>
            <a:off x="0" y="1783588"/>
            <a:ext cx="5850384" cy="329082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10" name="Rectangle 9">
            <a:extLst>
              <a:ext uri="{FF2B5EF4-FFF2-40B4-BE49-F238E27FC236}">
                <a16:creationId xmlns:a16="http://schemas.microsoft.com/office/drawing/2014/main" id="{7EAA0BCE-C299-144A-8AF3-35CC075F09B3}"/>
              </a:ext>
            </a:extLst>
          </p:cNvPr>
          <p:cNvSpPr/>
          <p:nvPr/>
        </p:nvSpPr>
        <p:spPr>
          <a:xfrm>
            <a:off x="6341618" y="530360"/>
            <a:ext cx="5473442" cy="2031325"/>
          </a:xfrm>
          <a:prstGeom prst="rect">
            <a:avLst/>
          </a:prstGeom>
        </p:spPr>
        <p:txBody>
          <a:bodyPr wrap="square">
            <a:spAutoFit/>
          </a:bodyPr>
          <a:lstStyle/>
          <a:p>
            <a:r>
              <a:rPr lang="es-ES_tradnl" dirty="0"/>
              <a:t>Los ecólogos han encontrado dificultades para aplicar este importante concepto al hábitat más extenso de la Tierra: el océano. Incluso cuando se tenían conocimientos sobre la estructura y función de las comunidades en los entornos terrestres, los biomas acuáticos no se diferenciaban más que en los de </a:t>
            </a:r>
            <a:r>
              <a:rPr lang="es-ES_tradnl" i="1" dirty="0"/>
              <a:t>agua dulce</a:t>
            </a:r>
            <a:r>
              <a:rPr lang="es-ES_tradnl" dirty="0"/>
              <a:t>, los </a:t>
            </a:r>
            <a:r>
              <a:rPr lang="es-ES_tradnl" i="1" dirty="0"/>
              <a:t>marinos</a:t>
            </a:r>
            <a:r>
              <a:rPr lang="es-ES_tradnl" dirty="0"/>
              <a:t> y los </a:t>
            </a:r>
            <a:r>
              <a:rPr lang="es-ES_tradnl" i="1" dirty="0" err="1"/>
              <a:t>estuarinos</a:t>
            </a:r>
            <a:r>
              <a:rPr lang="es-ES_tradnl" dirty="0"/>
              <a:t>.</a:t>
            </a:r>
          </a:p>
        </p:txBody>
      </p:sp>
      <p:sp>
        <p:nvSpPr>
          <p:cNvPr id="12" name="TextBox 11">
            <a:extLst>
              <a:ext uri="{FF2B5EF4-FFF2-40B4-BE49-F238E27FC236}">
                <a16:creationId xmlns:a16="http://schemas.microsoft.com/office/drawing/2014/main" id="{6A32E244-AAEF-D843-9D1D-B1AE0A6E17FF}"/>
              </a:ext>
            </a:extLst>
          </p:cNvPr>
          <p:cNvSpPr txBox="1"/>
          <p:nvPr/>
        </p:nvSpPr>
        <p:spPr>
          <a:xfrm>
            <a:off x="6341618" y="3179225"/>
            <a:ext cx="5473442" cy="1200329"/>
          </a:xfrm>
          <a:prstGeom prst="rect">
            <a:avLst/>
          </a:prstGeom>
          <a:noFill/>
        </p:spPr>
        <p:txBody>
          <a:bodyPr wrap="square" rtlCol="0">
            <a:spAutoFit/>
          </a:bodyPr>
          <a:lstStyle/>
          <a:p>
            <a:r>
              <a:rPr lang="es-ES_tradnl" dirty="0"/>
              <a:t>A lo largo de las últimas décadas, esta visión de los biomas marinos ha cambiado; ahora sabemos que el océano es un mosaico altamente variado de biomas.</a:t>
            </a:r>
          </a:p>
        </p:txBody>
      </p:sp>
      <p:sp>
        <p:nvSpPr>
          <p:cNvPr id="6" name="TextBox 5">
            <a:extLst>
              <a:ext uri="{FF2B5EF4-FFF2-40B4-BE49-F238E27FC236}">
                <a16:creationId xmlns:a16="http://schemas.microsoft.com/office/drawing/2014/main" id="{642128A2-1D99-F845-9740-F7DF045823F8}"/>
              </a:ext>
            </a:extLst>
          </p:cNvPr>
          <p:cNvSpPr txBox="1"/>
          <p:nvPr/>
        </p:nvSpPr>
        <p:spPr>
          <a:xfrm>
            <a:off x="6341619" y="4997094"/>
            <a:ext cx="5473442" cy="1477328"/>
          </a:xfrm>
          <a:prstGeom prst="rect">
            <a:avLst/>
          </a:prstGeom>
          <a:noFill/>
        </p:spPr>
        <p:txBody>
          <a:bodyPr wrap="square" rtlCol="0">
            <a:spAutoFit/>
          </a:bodyPr>
          <a:lstStyle/>
          <a:p>
            <a:r>
              <a:rPr lang="es-ES_tradnl" dirty="0"/>
              <a:t>También en el mar, los biólogos evolucionistas han compilado una lista de ejemplos de evolución convergente entre especies marinas tan diferentes como los tiburones y las ballenas, las focas y las iguanas marinas, las medusas y el calamar.</a:t>
            </a:r>
          </a:p>
        </p:txBody>
      </p:sp>
    </p:spTree>
    <p:extLst>
      <p:ext uri="{BB962C8B-B14F-4D97-AF65-F5344CB8AC3E}">
        <p14:creationId xmlns:p14="http://schemas.microsoft.com/office/powerpoint/2010/main" val="23153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EC409-3AA1-DC4E-B05F-84199D30E1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 t="32940" r="-7" b="28796"/>
          <a:stretch/>
        </p:blipFill>
        <p:spPr>
          <a:xfrm>
            <a:off x="3092175" y="3429000"/>
            <a:ext cx="9099825" cy="1616833"/>
          </a:xfrm>
          <a:prstGeom prst="rect">
            <a:avLst/>
          </a:prstGeom>
        </p:spPr>
      </p:pic>
      <p:sp>
        <p:nvSpPr>
          <p:cNvPr id="3" name="TextBox 2">
            <a:extLst>
              <a:ext uri="{FF2B5EF4-FFF2-40B4-BE49-F238E27FC236}">
                <a16:creationId xmlns:a16="http://schemas.microsoft.com/office/drawing/2014/main" id="{048E027A-4EF3-9E46-89C2-53BA0E190296}"/>
              </a:ext>
            </a:extLst>
          </p:cNvPr>
          <p:cNvSpPr txBox="1"/>
          <p:nvPr/>
        </p:nvSpPr>
        <p:spPr>
          <a:xfrm>
            <a:off x="3092175" y="636104"/>
            <a:ext cx="8616122" cy="646331"/>
          </a:xfrm>
          <a:prstGeom prst="rect">
            <a:avLst/>
          </a:prstGeom>
          <a:noFill/>
        </p:spPr>
        <p:txBody>
          <a:bodyPr wrap="square" rtlCol="0">
            <a:spAutoFit/>
          </a:bodyPr>
          <a:lstStyle/>
          <a:p>
            <a:r>
              <a:rPr lang="es-ES_tradnl" dirty="0"/>
              <a:t>En términos biogeográficos, se pueden distinguir dos tipos principales de biomas: los pelágicos y los bentónicos</a:t>
            </a:r>
          </a:p>
        </p:txBody>
      </p:sp>
      <p:sp>
        <p:nvSpPr>
          <p:cNvPr id="4" name="TextBox 3">
            <a:extLst>
              <a:ext uri="{FF2B5EF4-FFF2-40B4-BE49-F238E27FC236}">
                <a16:creationId xmlns:a16="http://schemas.microsoft.com/office/drawing/2014/main" id="{630EBA14-37C5-2C4C-8967-53DB27B5DF52}"/>
              </a:ext>
            </a:extLst>
          </p:cNvPr>
          <p:cNvSpPr txBox="1"/>
          <p:nvPr/>
        </p:nvSpPr>
        <p:spPr>
          <a:xfrm>
            <a:off x="526775" y="5497224"/>
            <a:ext cx="11181522" cy="1200329"/>
          </a:xfrm>
          <a:prstGeom prst="rect">
            <a:avLst/>
          </a:prstGeom>
          <a:noFill/>
        </p:spPr>
        <p:txBody>
          <a:bodyPr wrap="square" rtlCol="0">
            <a:spAutoFit/>
          </a:bodyPr>
          <a:lstStyle/>
          <a:p>
            <a:r>
              <a:rPr lang="es-ES_tradnl" dirty="0"/>
              <a:t>Los biomas bentónicos están definidos por las diferencias del clima global, el sustrato, o por su vegetación dominante (</a:t>
            </a:r>
            <a:r>
              <a:rPr lang="es-ES_tradnl" dirty="0" err="1"/>
              <a:t>Bertness</a:t>
            </a:r>
            <a:r>
              <a:rPr lang="es-ES_tradnl" dirty="0"/>
              <a:t> et al., 2001). Al igual que los biomas terrestres, estos entornos pueden considerarse como bidimensionales con biota característica y comunidades convergentes de animales bentónicos.</a:t>
            </a:r>
          </a:p>
        </p:txBody>
      </p:sp>
      <p:sp>
        <p:nvSpPr>
          <p:cNvPr id="5" name="TextBox 4">
            <a:extLst>
              <a:ext uri="{FF2B5EF4-FFF2-40B4-BE49-F238E27FC236}">
                <a16:creationId xmlns:a16="http://schemas.microsoft.com/office/drawing/2014/main" id="{6BAEB92F-5261-4940-B397-1553CD500649}"/>
              </a:ext>
            </a:extLst>
          </p:cNvPr>
          <p:cNvSpPr txBox="1"/>
          <p:nvPr/>
        </p:nvSpPr>
        <p:spPr>
          <a:xfrm>
            <a:off x="3092175" y="1721700"/>
            <a:ext cx="8500639" cy="1200329"/>
          </a:xfrm>
          <a:prstGeom prst="rect">
            <a:avLst/>
          </a:prstGeom>
          <a:noFill/>
        </p:spPr>
        <p:txBody>
          <a:bodyPr wrap="square" rtlCol="0">
            <a:spAutoFit/>
          </a:bodyPr>
          <a:lstStyle/>
          <a:p>
            <a:r>
              <a:rPr lang="es-ES_tradnl" dirty="0"/>
              <a:t>Mientras que los biomas terrestres están en general definidos por el tipo de vegetación (</a:t>
            </a:r>
            <a:r>
              <a:rPr lang="es-ES_tradnl" dirty="0" err="1"/>
              <a:t>Whittaker</a:t>
            </a:r>
            <a:r>
              <a:rPr lang="es-ES_tradnl" dirty="0"/>
              <a:t>, 1975), el entorno de mar abierto pone en entredicho esta tipificación. La zona pelágica cubre todas las aguas oceánicas que no están cerca de la costa ni del suelo oceánico –es decir, todo el </a:t>
            </a:r>
            <a:r>
              <a:rPr lang="es-ES_tradnl" i="1" dirty="0"/>
              <a:t>mar abierto</a:t>
            </a:r>
            <a:r>
              <a:rPr lang="es-ES_tradnl" dirty="0"/>
              <a:t>.</a:t>
            </a:r>
          </a:p>
        </p:txBody>
      </p:sp>
      <p:pic>
        <p:nvPicPr>
          <p:cNvPr id="6" name="Picture 5">
            <a:extLst>
              <a:ext uri="{FF2B5EF4-FFF2-40B4-BE49-F238E27FC236}">
                <a16:creationId xmlns:a16="http://schemas.microsoft.com/office/drawing/2014/main" id="{1B7E7AC0-C3B9-9B40-9C02-031C9893808F}"/>
              </a:ext>
            </a:extLst>
          </p:cNvPr>
          <p:cNvPicPr>
            <a:picLocks noChangeAspect="1"/>
          </p:cNvPicPr>
          <p:nvPr/>
        </p:nvPicPr>
        <p:blipFill>
          <a:blip r:embed="rId5"/>
          <a:stretch>
            <a:fillRect/>
          </a:stretch>
        </p:blipFill>
        <p:spPr>
          <a:xfrm>
            <a:off x="526775" y="346833"/>
            <a:ext cx="2565400" cy="4699000"/>
          </a:xfrm>
          <a:prstGeom prst="rect">
            <a:avLst/>
          </a:prstGeom>
        </p:spPr>
      </p:pic>
    </p:spTree>
    <p:extLst>
      <p:ext uri="{BB962C8B-B14F-4D97-AF65-F5344CB8AC3E}">
        <p14:creationId xmlns:p14="http://schemas.microsoft.com/office/powerpoint/2010/main" val="36230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to" descr="fito">
            <a:hlinkClick r:id="" action="ppaction://media"/>
            <a:extLst>
              <a:ext uri="{FF2B5EF4-FFF2-40B4-BE49-F238E27FC236}">
                <a16:creationId xmlns:a16="http://schemas.microsoft.com/office/drawing/2014/main" id="{70AEB107-9BBD-5F47-B377-87AC768D97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8876" y="2927663"/>
            <a:ext cx="7510853" cy="4224855"/>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Rectangle 1">
            <a:extLst>
              <a:ext uri="{FF2B5EF4-FFF2-40B4-BE49-F238E27FC236}">
                <a16:creationId xmlns:a16="http://schemas.microsoft.com/office/drawing/2014/main" id="{EF09E814-8AE4-AA4B-AF81-C97F2DA7D34B}"/>
              </a:ext>
            </a:extLst>
          </p:cNvPr>
          <p:cNvSpPr/>
          <p:nvPr/>
        </p:nvSpPr>
        <p:spPr>
          <a:xfrm>
            <a:off x="685800" y="551212"/>
            <a:ext cx="6096000" cy="2862322"/>
          </a:xfrm>
          <a:prstGeom prst="rect">
            <a:avLst/>
          </a:prstGeom>
        </p:spPr>
        <p:txBody>
          <a:bodyPr>
            <a:spAutoFit/>
          </a:bodyPr>
          <a:lstStyle/>
          <a:p>
            <a:r>
              <a:rPr lang="es-ES_tradnl" dirty="0"/>
              <a:t>Con más de 1,370 millones de km</a:t>
            </a:r>
            <a:r>
              <a:rPr lang="es-ES_tradnl" baseline="30000" dirty="0"/>
              <a:t>3</a:t>
            </a:r>
            <a:r>
              <a:rPr lang="es-ES_tradnl" dirty="0"/>
              <a:t> de agua y con un promedio de profundidad de 3.7 km, el océano es el espacio habitable más grande de la Tierra (Robinson, 2009).</a:t>
            </a:r>
          </a:p>
          <a:p>
            <a:endParaRPr lang="es-ES_tradnl" dirty="0"/>
          </a:p>
          <a:p>
            <a:r>
              <a:rPr lang="es-ES_tradnl" dirty="0"/>
              <a:t>Los océanos son predominantemente tridimensionales, altamente estratificados y en constante movimiento,</a:t>
            </a:r>
          </a:p>
          <a:p>
            <a:r>
              <a:rPr lang="es-ES_tradnl" dirty="0"/>
              <a:t>con dominancia energética superficial por parte</a:t>
            </a:r>
          </a:p>
          <a:p>
            <a:r>
              <a:rPr lang="es-ES_tradnl" dirty="0"/>
              <a:t>de las algas unicelulares microscópicas y el</a:t>
            </a:r>
          </a:p>
          <a:p>
            <a:r>
              <a:rPr lang="es-ES_tradnl" dirty="0"/>
              <a:t>zooplancton.</a:t>
            </a:r>
          </a:p>
        </p:txBody>
      </p:sp>
      <p:sp>
        <p:nvSpPr>
          <p:cNvPr id="3" name="TextBox 2">
            <a:extLst>
              <a:ext uri="{FF2B5EF4-FFF2-40B4-BE49-F238E27FC236}">
                <a16:creationId xmlns:a16="http://schemas.microsoft.com/office/drawing/2014/main" id="{BC34A9DF-6205-444B-BB17-489C47E084D0}"/>
              </a:ext>
            </a:extLst>
          </p:cNvPr>
          <p:cNvSpPr txBox="1"/>
          <p:nvPr/>
        </p:nvSpPr>
        <p:spPr>
          <a:xfrm>
            <a:off x="685800" y="3885928"/>
            <a:ext cx="3526971" cy="2585323"/>
          </a:xfrm>
          <a:prstGeom prst="rect">
            <a:avLst/>
          </a:prstGeom>
          <a:noFill/>
        </p:spPr>
        <p:txBody>
          <a:bodyPr wrap="square" rtlCol="0">
            <a:spAutoFit/>
          </a:bodyPr>
          <a:lstStyle/>
          <a:p>
            <a:r>
              <a:rPr lang="es-ES_tradnl" dirty="0"/>
              <a:t>La producción en las</a:t>
            </a:r>
          </a:p>
          <a:p>
            <a:r>
              <a:rPr lang="es-ES_tradnl" dirty="0"/>
              <a:t>regiones polares varía grandemente entre el</a:t>
            </a:r>
          </a:p>
          <a:p>
            <a:r>
              <a:rPr lang="es-ES_tradnl" dirty="0"/>
              <a:t>invierno y el verano. En cambio, las aguas tropicales y ecuatoriales presentan una variación en la productividad primaria mucho menor a lo largo del año.</a:t>
            </a:r>
          </a:p>
        </p:txBody>
      </p:sp>
    </p:spTree>
    <p:extLst>
      <p:ext uri="{BB962C8B-B14F-4D97-AF65-F5344CB8AC3E}">
        <p14:creationId xmlns:p14="http://schemas.microsoft.com/office/powerpoint/2010/main" val="30659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02651A-07EC-5442-B3B1-B6271FA65C95}"/>
              </a:ext>
            </a:extLst>
          </p:cNvPr>
          <p:cNvSpPr/>
          <p:nvPr/>
        </p:nvSpPr>
        <p:spPr>
          <a:xfrm>
            <a:off x="505216" y="791775"/>
            <a:ext cx="11181567" cy="1200329"/>
          </a:xfrm>
          <a:prstGeom prst="rect">
            <a:avLst/>
          </a:prstGeom>
        </p:spPr>
        <p:txBody>
          <a:bodyPr wrap="square">
            <a:spAutoFit/>
          </a:bodyPr>
          <a:lstStyle/>
          <a:p>
            <a:r>
              <a:rPr lang="es-ES_tradnl" dirty="0"/>
              <a:t>Existen dos asimetrías oceánicas — una marcada por el gradiente latitudinal desde las regiones polares hacia el ecuador y otra longitudinal, que se genera entre el océano Atlántico y el océano Pacífico—asociadas con la forma de las cuencas oceánicas, la rotación de los vórtices oceánicos y la persistencia de las </a:t>
            </a:r>
            <a:r>
              <a:rPr lang="es-ES_tradnl" dirty="0" err="1"/>
              <a:t>surgencias</a:t>
            </a:r>
            <a:r>
              <a:rPr lang="es-ES_tradnl" dirty="0"/>
              <a:t> de nutrientes (Berger, 2007; </a:t>
            </a:r>
            <a:r>
              <a:rPr lang="es-ES_tradnl" dirty="0" err="1"/>
              <a:t>Falkowski</a:t>
            </a:r>
            <a:r>
              <a:rPr lang="es-ES_tradnl" dirty="0"/>
              <a:t> et al., 2011).</a:t>
            </a:r>
          </a:p>
        </p:txBody>
      </p:sp>
      <p:sp>
        <p:nvSpPr>
          <p:cNvPr id="5" name="Rectangle 4">
            <a:extLst>
              <a:ext uri="{FF2B5EF4-FFF2-40B4-BE49-F238E27FC236}">
                <a16:creationId xmlns:a16="http://schemas.microsoft.com/office/drawing/2014/main" id="{A9A1A6F6-23D6-824C-8CFD-8DB9AA9DF31D}"/>
              </a:ext>
            </a:extLst>
          </p:cNvPr>
          <p:cNvSpPr/>
          <p:nvPr/>
        </p:nvSpPr>
        <p:spPr>
          <a:xfrm>
            <a:off x="505216" y="3723578"/>
            <a:ext cx="6096000" cy="1477328"/>
          </a:xfrm>
          <a:prstGeom prst="rect">
            <a:avLst/>
          </a:prstGeom>
        </p:spPr>
        <p:txBody>
          <a:bodyPr>
            <a:spAutoFit/>
          </a:bodyPr>
          <a:lstStyle/>
          <a:p>
            <a:r>
              <a:rPr lang="es-ES_tradnl" dirty="0"/>
              <a:t>Los vientos alisios de los trópicos soplan sobre las templadas aguas superficiales hacia el poniente produciendo termoclinas profundas en el Pacífico occidental y en el Atlántico, así como termoclinas someras en las cuencas orientales.</a:t>
            </a:r>
          </a:p>
        </p:txBody>
      </p:sp>
      <p:pic>
        <p:nvPicPr>
          <p:cNvPr id="7" name="Picture 6" descr="A close up of a logo&#10;&#10;Description automatically generated">
            <a:extLst>
              <a:ext uri="{FF2B5EF4-FFF2-40B4-BE49-F238E27FC236}">
                <a16:creationId xmlns:a16="http://schemas.microsoft.com/office/drawing/2014/main" id="{15CC72DF-E011-D849-A1B9-742C68B249A6}"/>
              </a:ext>
            </a:extLst>
          </p:cNvPr>
          <p:cNvPicPr>
            <a:picLocks noChangeAspect="1"/>
          </p:cNvPicPr>
          <p:nvPr/>
        </p:nvPicPr>
        <p:blipFill>
          <a:blip r:embed="rId2"/>
          <a:stretch>
            <a:fillRect/>
          </a:stretch>
        </p:blipFill>
        <p:spPr>
          <a:xfrm>
            <a:off x="7237554" y="2439617"/>
            <a:ext cx="4382424" cy="4415251"/>
          </a:xfrm>
          <a:prstGeom prst="rect">
            <a:avLst/>
          </a:prstGeom>
        </p:spPr>
      </p:pic>
    </p:spTree>
    <p:extLst>
      <p:ext uri="{BB962C8B-B14F-4D97-AF65-F5344CB8AC3E}">
        <p14:creationId xmlns:p14="http://schemas.microsoft.com/office/powerpoint/2010/main" val="426289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pwelling" descr="upwelling">
            <a:hlinkClick r:id="" action="ppaction://media"/>
            <a:extLst>
              <a:ext uri="{FF2B5EF4-FFF2-40B4-BE49-F238E27FC236}">
                <a16:creationId xmlns:a16="http://schemas.microsoft.com/office/drawing/2014/main" id="{D84D8515-B687-5B41-A312-06B656BF36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1714" y="1347275"/>
            <a:ext cx="7407470" cy="4163449"/>
          </a:xfrm>
          <a:prstGeom prst="rect">
            <a:avLst/>
          </a:prstGeom>
        </p:spPr>
      </p:pic>
      <p:pic>
        <p:nvPicPr>
          <p:cNvPr id="5" name="Picture 4">
            <a:extLst>
              <a:ext uri="{FF2B5EF4-FFF2-40B4-BE49-F238E27FC236}">
                <a16:creationId xmlns:a16="http://schemas.microsoft.com/office/drawing/2014/main" id="{1C15D4C8-7052-4D4E-BA7D-2F8ED6BB499E}"/>
              </a:ext>
            </a:extLst>
          </p:cNvPr>
          <p:cNvPicPr>
            <a:picLocks noChangeAspect="1"/>
          </p:cNvPicPr>
          <p:nvPr/>
        </p:nvPicPr>
        <p:blipFill>
          <a:blip r:embed="rId5"/>
          <a:stretch>
            <a:fillRect/>
          </a:stretch>
        </p:blipFill>
        <p:spPr>
          <a:xfrm>
            <a:off x="8402681" y="703169"/>
            <a:ext cx="3359260" cy="1993660"/>
          </a:xfrm>
          <a:prstGeom prst="rect">
            <a:avLst/>
          </a:prstGeom>
        </p:spPr>
      </p:pic>
    </p:spTree>
    <p:extLst>
      <p:ext uri="{BB962C8B-B14F-4D97-AF65-F5344CB8AC3E}">
        <p14:creationId xmlns:p14="http://schemas.microsoft.com/office/powerpoint/2010/main" val="12438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B61C21B-A331-6941-AA0D-EE1F2A37EB0A}"/>
              </a:ext>
            </a:extLst>
          </p:cNvPr>
          <p:cNvSpPr/>
          <p:nvPr/>
        </p:nvSpPr>
        <p:spPr>
          <a:xfrm>
            <a:off x="632286" y="4223264"/>
            <a:ext cx="5874216" cy="1546577"/>
          </a:xfrm>
          <a:prstGeom prst="rect">
            <a:avLst/>
          </a:prstGeom>
        </p:spPr>
        <p:txBody>
          <a:bodyPr vert="horz" lIns="91440" tIns="45720" rIns="91440" bIns="45720" rtlCol="0">
            <a:normAutofit/>
          </a:bodyPr>
          <a:lstStyle/>
          <a:p>
            <a:pPr>
              <a:lnSpc>
                <a:spcPct val="90000"/>
              </a:lnSpc>
              <a:spcAft>
                <a:spcPts val="600"/>
              </a:spcAft>
            </a:pPr>
            <a:r>
              <a:rPr lang="es-ES_tradnl" sz="1500" dirty="0"/>
              <a:t>Separados por la distancia y por la historia evolutiva que los separa de la vida que depende de la energía solar de la superficie de la Tierra, los entornos de las ventilas hidrotermales presentan comunidades microbianas y de fauna que obtienen su energía y se nutren de los compuestos químicos que fluyen y se difunden a través de fisuras de las dorsales volcánicas activas (chimeneas)</a:t>
            </a:r>
          </a:p>
        </p:txBody>
      </p:sp>
      <p:pic>
        <p:nvPicPr>
          <p:cNvPr id="6" name="plains" descr="plains">
            <a:hlinkClick r:id="" action="ppaction://media"/>
            <a:extLst>
              <a:ext uri="{FF2B5EF4-FFF2-40B4-BE49-F238E27FC236}">
                <a16:creationId xmlns:a16="http://schemas.microsoft.com/office/drawing/2014/main" id="{B1BB7949-3BE0-E149-8C1D-8F267FF813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98100" y="684033"/>
            <a:ext cx="4555700" cy="256258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pic>
        <p:nvPicPr>
          <p:cNvPr id="5" name="videoplayback" descr="videoplayback">
            <a:hlinkClick r:id="" action="ppaction://media"/>
            <a:extLst>
              <a:ext uri="{FF2B5EF4-FFF2-40B4-BE49-F238E27FC236}">
                <a16:creationId xmlns:a16="http://schemas.microsoft.com/office/drawing/2014/main" id="{431E1254-CA57-FB4E-885E-545D4224400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98100" y="3611385"/>
            <a:ext cx="4555700" cy="256258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 name="Rectangle 6">
            <a:extLst>
              <a:ext uri="{FF2B5EF4-FFF2-40B4-BE49-F238E27FC236}">
                <a16:creationId xmlns:a16="http://schemas.microsoft.com/office/drawing/2014/main" id="{47FECE08-104F-5241-9863-8E90376F7475}"/>
              </a:ext>
            </a:extLst>
          </p:cNvPr>
          <p:cNvSpPr/>
          <p:nvPr/>
        </p:nvSpPr>
        <p:spPr>
          <a:xfrm>
            <a:off x="632286" y="1295909"/>
            <a:ext cx="6096000" cy="1338828"/>
          </a:xfrm>
          <a:prstGeom prst="rect">
            <a:avLst/>
          </a:prstGeom>
        </p:spPr>
        <p:txBody>
          <a:bodyPr>
            <a:spAutoFit/>
          </a:bodyPr>
          <a:lstStyle/>
          <a:p>
            <a:pPr>
              <a:lnSpc>
                <a:spcPct val="90000"/>
              </a:lnSpc>
              <a:spcAft>
                <a:spcPts val="600"/>
              </a:spcAft>
            </a:pPr>
            <a:r>
              <a:rPr lang="es-ES_tradnl" sz="1500" dirty="0"/>
              <a:t>El más vasto es la gran planicie abisal que cubre la mayoría del suelo marino a profundidades entre 4,000 y 6,000 metros. Esta llanura es en gran parte un entorno sedimentario plano y sin accidentes topográficos, en su mayoría habitado por organismos horadadores. No obstante, a lo largo de las dorsales rocosas en medio del océano existen biomas enteramente diferentes…</a:t>
            </a:r>
          </a:p>
        </p:txBody>
      </p:sp>
    </p:spTree>
    <p:extLst>
      <p:ext uri="{BB962C8B-B14F-4D97-AF65-F5344CB8AC3E}">
        <p14:creationId xmlns:p14="http://schemas.microsoft.com/office/powerpoint/2010/main" val="14490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3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23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remove"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ShapesVTI">
  <a:themeElements>
    <a:clrScheme name="AnalogousFromLightSeedLeftStep">
      <a:dk1>
        <a:srgbClr val="000000"/>
      </a:dk1>
      <a:lt1>
        <a:srgbClr val="FFFFFF"/>
      </a:lt1>
      <a:dk2>
        <a:srgbClr val="243441"/>
      </a:dk2>
      <a:lt2>
        <a:srgbClr val="E7E8E2"/>
      </a:lt2>
      <a:accent1>
        <a:srgbClr val="9992CA"/>
      </a:accent1>
      <a:accent2>
        <a:srgbClr val="7A8EBF"/>
      </a:accent2>
      <a:accent3>
        <a:srgbClr val="7CABBF"/>
      </a:accent3>
      <a:accent4>
        <a:srgbClr val="6FAEA6"/>
      </a:accent4>
      <a:accent5>
        <a:srgbClr val="7EAF95"/>
      </a:accent5>
      <a:accent6>
        <a:srgbClr val="72B275"/>
      </a:accent6>
      <a:hlink>
        <a:srgbClr val="808752"/>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1449</Words>
  <Application>Microsoft Macintosh PowerPoint</Application>
  <PresentationFormat>Widescreen</PresentationFormat>
  <Paragraphs>45</Paragraphs>
  <Slides>14</Slides>
  <Notes>2</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 Next LT Pro</vt:lpstr>
      <vt:lpstr>Calibri</vt:lpstr>
      <vt:lpstr>Tw Cen MT</vt:lpstr>
      <vt:lpstr>ShapesVTI</vt:lpstr>
      <vt:lpstr>PowerPoint Presentation</vt:lpstr>
      <vt:lpstr>PowerPoint Presentation</vt:lpstr>
      <vt:lpstr>Es decir…  Hay biomas de selva húmeda tropical en África, Indonesia, Centroamérica y Hawái con plantas y animales que presentan similitudes biológicas en forma y función a homólogos en climas equiparables, a pesar de vivir en bosques tropicales que han estado separados por millones de años y por miles de kilómetros de distancia.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dc:creator>
  <cp:lastModifiedBy>Xavier</cp:lastModifiedBy>
  <cp:revision>12</cp:revision>
  <dcterms:created xsi:type="dcterms:W3CDTF">2020-04-27T16:55:00Z</dcterms:created>
  <dcterms:modified xsi:type="dcterms:W3CDTF">2020-05-08T15:42:09Z</dcterms:modified>
</cp:coreProperties>
</file>