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4" r:id="rId3"/>
    <p:sldId id="257" r:id="rId4"/>
    <p:sldId id="258" r:id="rId5"/>
    <p:sldId id="259" r:id="rId6"/>
    <p:sldId id="260" r:id="rId7"/>
    <p:sldId id="261" r:id="rId8"/>
    <p:sldId id="262" r:id="rId9"/>
    <p:sldId id="268" r:id="rId10"/>
    <p:sldId id="265" r:id="rId11"/>
    <p:sldId id="263" r:id="rId12"/>
    <p:sldId id="266" r:id="rId13"/>
    <p:sldId id="267" r:id="rId14"/>
  </p:sldIdLst>
  <p:sldSz cx="12192000" cy="6858000"/>
  <p:notesSz cx="6858000" cy="9144000"/>
  <p:defaultTextStyle>
    <a:defPPr>
      <a:defRPr lang="en-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snapToObjects="1">
      <p:cViewPr varScale="1">
        <p:scale>
          <a:sx n="102" d="100"/>
          <a:sy n="102" d="100"/>
        </p:scale>
        <p:origin x="192" y="4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7438F-DD2A-5B4A-BE59-C60D4310E2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_tradnl"/>
          </a:p>
        </p:txBody>
      </p:sp>
      <p:sp>
        <p:nvSpPr>
          <p:cNvPr id="3" name="Subtitle 2">
            <a:extLst>
              <a:ext uri="{FF2B5EF4-FFF2-40B4-BE49-F238E27FC236}">
                <a16:creationId xmlns:a16="http://schemas.microsoft.com/office/drawing/2014/main" id="{9ED5EF93-DDCE-AC4D-9E4A-EA20F0BF08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_tradnl"/>
          </a:p>
        </p:txBody>
      </p:sp>
      <p:sp>
        <p:nvSpPr>
          <p:cNvPr id="4" name="Date Placeholder 3">
            <a:extLst>
              <a:ext uri="{FF2B5EF4-FFF2-40B4-BE49-F238E27FC236}">
                <a16:creationId xmlns:a16="http://schemas.microsoft.com/office/drawing/2014/main" id="{4FA862D9-9EDF-2940-950A-6D810BE58F36}"/>
              </a:ext>
            </a:extLst>
          </p:cNvPr>
          <p:cNvSpPr>
            <a:spLocks noGrp="1"/>
          </p:cNvSpPr>
          <p:nvPr>
            <p:ph type="dt" sz="half" idx="10"/>
          </p:nvPr>
        </p:nvSpPr>
        <p:spPr/>
        <p:txBody>
          <a:bodyPr/>
          <a:lstStyle/>
          <a:p>
            <a:fld id="{D3F516F8-2022-6840-ACEB-43DB9B4A9299}" type="datetimeFigureOut">
              <a:rPr lang="es-ES_tradnl" smtClean="0"/>
              <a:t>30/4/20</a:t>
            </a:fld>
            <a:endParaRPr lang="es-ES_tradnl"/>
          </a:p>
        </p:txBody>
      </p:sp>
      <p:sp>
        <p:nvSpPr>
          <p:cNvPr id="5" name="Footer Placeholder 4">
            <a:extLst>
              <a:ext uri="{FF2B5EF4-FFF2-40B4-BE49-F238E27FC236}">
                <a16:creationId xmlns:a16="http://schemas.microsoft.com/office/drawing/2014/main" id="{EFE6EC51-E9DF-EB49-AAD3-4F1CBB10CFC8}"/>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734E2083-80FA-0846-A8F7-82CF9D66BE84}"/>
              </a:ext>
            </a:extLst>
          </p:cNvPr>
          <p:cNvSpPr>
            <a:spLocks noGrp="1"/>
          </p:cNvSpPr>
          <p:nvPr>
            <p:ph type="sldNum" sz="quarter" idx="12"/>
          </p:nvPr>
        </p:nvSpPr>
        <p:spPr/>
        <p:txBody>
          <a:bodyPr/>
          <a:lstStyle/>
          <a:p>
            <a:fld id="{142B8466-5815-D94F-A0FE-9FB7BB64D5FD}" type="slidenum">
              <a:rPr lang="es-ES_tradnl" smtClean="0"/>
              <a:t>‹#›</a:t>
            </a:fld>
            <a:endParaRPr lang="es-ES_tradnl"/>
          </a:p>
        </p:txBody>
      </p:sp>
    </p:spTree>
    <p:extLst>
      <p:ext uri="{BB962C8B-B14F-4D97-AF65-F5344CB8AC3E}">
        <p14:creationId xmlns:p14="http://schemas.microsoft.com/office/powerpoint/2010/main" val="1001835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F56EB-4A46-124B-AC9F-BFE68D0A61F1}"/>
              </a:ext>
            </a:extLst>
          </p:cNvPr>
          <p:cNvSpPr>
            <a:spLocks noGrp="1"/>
          </p:cNvSpPr>
          <p:nvPr>
            <p:ph type="title"/>
          </p:nvPr>
        </p:nvSpPr>
        <p:spPr/>
        <p:txBody>
          <a:bodyPr/>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9A2EC0BD-8EA4-794F-8284-BA884CF0A4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33555EC0-55A2-C840-84A1-25F76E7BEE4D}"/>
              </a:ext>
            </a:extLst>
          </p:cNvPr>
          <p:cNvSpPr>
            <a:spLocks noGrp="1"/>
          </p:cNvSpPr>
          <p:nvPr>
            <p:ph type="dt" sz="half" idx="10"/>
          </p:nvPr>
        </p:nvSpPr>
        <p:spPr/>
        <p:txBody>
          <a:bodyPr/>
          <a:lstStyle/>
          <a:p>
            <a:fld id="{D3F516F8-2022-6840-ACEB-43DB9B4A9299}" type="datetimeFigureOut">
              <a:rPr lang="es-ES_tradnl" smtClean="0"/>
              <a:t>30/4/20</a:t>
            </a:fld>
            <a:endParaRPr lang="es-ES_tradnl"/>
          </a:p>
        </p:txBody>
      </p:sp>
      <p:sp>
        <p:nvSpPr>
          <p:cNvPr id="5" name="Footer Placeholder 4">
            <a:extLst>
              <a:ext uri="{FF2B5EF4-FFF2-40B4-BE49-F238E27FC236}">
                <a16:creationId xmlns:a16="http://schemas.microsoft.com/office/drawing/2014/main" id="{64E1CB80-967E-3042-B1FA-3D32A6620435}"/>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0869EA77-A603-9745-8486-0F2079D35C87}"/>
              </a:ext>
            </a:extLst>
          </p:cNvPr>
          <p:cNvSpPr>
            <a:spLocks noGrp="1"/>
          </p:cNvSpPr>
          <p:nvPr>
            <p:ph type="sldNum" sz="quarter" idx="12"/>
          </p:nvPr>
        </p:nvSpPr>
        <p:spPr/>
        <p:txBody>
          <a:bodyPr/>
          <a:lstStyle/>
          <a:p>
            <a:fld id="{142B8466-5815-D94F-A0FE-9FB7BB64D5FD}" type="slidenum">
              <a:rPr lang="es-ES_tradnl" smtClean="0"/>
              <a:t>‹#›</a:t>
            </a:fld>
            <a:endParaRPr lang="es-ES_tradnl"/>
          </a:p>
        </p:txBody>
      </p:sp>
    </p:spTree>
    <p:extLst>
      <p:ext uri="{BB962C8B-B14F-4D97-AF65-F5344CB8AC3E}">
        <p14:creationId xmlns:p14="http://schemas.microsoft.com/office/powerpoint/2010/main" val="3855813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05078E-E75E-B941-A1C2-E8A349B11B1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F7880AB9-D3A2-5A42-BE98-BA2CCC8A5B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4C531EBF-D99B-B04B-894D-6528B8448D50}"/>
              </a:ext>
            </a:extLst>
          </p:cNvPr>
          <p:cNvSpPr>
            <a:spLocks noGrp="1"/>
          </p:cNvSpPr>
          <p:nvPr>
            <p:ph type="dt" sz="half" idx="10"/>
          </p:nvPr>
        </p:nvSpPr>
        <p:spPr/>
        <p:txBody>
          <a:bodyPr/>
          <a:lstStyle/>
          <a:p>
            <a:fld id="{D3F516F8-2022-6840-ACEB-43DB9B4A9299}" type="datetimeFigureOut">
              <a:rPr lang="es-ES_tradnl" smtClean="0"/>
              <a:t>30/4/20</a:t>
            </a:fld>
            <a:endParaRPr lang="es-ES_tradnl"/>
          </a:p>
        </p:txBody>
      </p:sp>
      <p:sp>
        <p:nvSpPr>
          <p:cNvPr id="5" name="Footer Placeholder 4">
            <a:extLst>
              <a:ext uri="{FF2B5EF4-FFF2-40B4-BE49-F238E27FC236}">
                <a16:creationId xmlns:a16="http://schemas.microsoft.com/office/drawing/2014/main" id="{46444F4A-9AA6-7E43-BA8C-B352364603DF}"/>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984023C8-F10E-D04E-8589-F424C0C7DF6E}"/>
              </a:ext>
            </a:extLst>
          </p:cNvPr>
          <p:cNvSpPr>
            <a:spLocks noGrp="1"/>
          </p:cNvSpPr>
          <p:nvPr>
            <p:ph type="sldNum" sz="quarter" idx="12"/>
          </p:nvPr>
        </p:nvSpPr>
        <p:spPr/>
        <p:txBody>
          <a:bodyPr/>
          <a:lstStyle/>
          <a:p>
            <a:fld id="{142B8466-5815-D94F-A0FE-9FB7BB64D5FD}" type="slidenum">
              <a:rPr lang="es-ES_tradnl" smtClean="0"/>
              <a:t>‹#›</a:t>
            </a:fld>
            <a:endParaRPr lang="es-ES_tradnl"/>
          </a:p>
        </p:txBody>
      </p:sp>
    </p:spTree>
    <p:extLst>
      <p:ext uri="{BB962C8B-B14F-4D97-AF65-F5344CB8AC3E}">
        <p14:creationId xmlns:p14="http://schemas.microsoft.com/office/powerpoint/2010/main" val="2466926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5E6DB-C1F5-ED4D-95F2-249ABBB06E1A}"/>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E013F00B-F480-234B-AACD-9A0BD154844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3B15D08C-FB61-4F41-B77C-D4EC12312B72}"/>
              </a:ext>
            </a:extLst>
          </p:cNvPr>
          <p:cNvSpPr>
            <a:spLocks noGrp="1"/>
          </p:cNvSpPr>
          <p:nvPr>
            <p:ph type="dt" sz="half" idx="10"/>
          </p:nvPr>
        </p:nvSpPr>
        <p:spPr/>
        <p:txBody>
          <a:bodyPr/>
          <a:lstStyle/>
          <a:p>
            <a:fld id="{D3F516F8-2022-6840-ACEB-43DB9B4A9299}" type="datetimeFigureOut">
              <a:rPr lang="es-ES_tradnl" smtClean="0"/>
              <a:t>30/4/20</a:t>
            </a:fld>
            <a:endParaRPr lang="es-ES_tradnl"/>
          </a:p>
        </p:txBody>
      </p:sp>
      <p:sp>
        <p:nvSpPr>
          <p:cNvPr id="5" name="Footer Placeholder 4">
            <a:extLst>
              <a:ext uri="{FF2B5EF4-FFF2-40B4-BE49-F238E27FC236}">
                <a16:creationId xmlns:a16="http://schemas.microsoft.com/office/drawing/2014/main" id="{EE80BFAA-1559-1E45-BD92-E521125CCC6F}"/>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6C2B8857-81FD-0949-B8F5-4DBC3A6F1ACB}"/>
              </a:ext>
            </a:extLst>
          </p:cNvPr>
          <p:cNvSpPr>
            <a:spLocks noGrp="1"/>
          </p:cNvSpPr>
          <p:nvPr>
            <p:ph type="sldNum" sz="quarter" idx="12"/>
          </p:nvPr>
        </p:nvSpPr>
        <p:spPr/>
        <p:txBody>
          <a:bodyPr/>
          <a:lstStyle/>
          <a:p>
            <a:fld id="{142B8466-5815-D94F-A0FE-9FB7BB64D5FD}" type="slidenum">
              <a:rPr lang="es-ES_tradnl" smtClean="0"/>
              <a:t>‹#›</a:t>
            </a:fld>
            <a:endParaRPr lang="es-ES_tradnl"/>
          </a:p>
        </p:txBody>
      </p:sp>
    </p:spTree>
    <p:extLst>
      <p:ext uri="{BB962C8B-B14F-4D97-AF65-F5344CB8AC3E}">
        <p14:creationId xmlns:p14="http://schemas.microsoft.com/office/powerpoint/2010/main" val="194768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58CC9-F2E0-D044-A949-DA434835F1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BF2A20D1-8824-5A4F-A1BE-3873B31C35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BFAC67C-1F68-2C47-AA4D-236F3BED634C}"/>
              </a:ext>
            </a:extLst>
          </p:cNvPr>
          <p:cNvSpPr>
            <a:spLocks noGrp="1"/>
          </p:cNvSpPr>
          <p:nvPr>
            <p:ph type="dt" sz="half" idx="10"/>
          </p:nvPr>
        </p:nvSpPr>
        <p:spPr/>
        <p:txBody>
          <a:bodyPr/>
          <a:lstStyle/>
          <a:p>
            <a:fld id="{D3F516F8-2022-6840-ACEB-43DB9B4A9299}" type="datetimeFigureOut">
              <a:rPr lang="es-ES_tradnl" smtClean="0"/>
              <a:t>30/4/20</a:t>
            </a:fld>
            <a:endParaRPr lang="es-ES_tradnl"/>
          </a:p>
        </p:txBody>
      </p:sp>
      <p:sp>
        <p:nvSpPr>
          <p:cNvPr id="5" name="Footer Placeholder 4">
            <a:extLst>
              <a:ext uri="{FF2B5EF4-FFF2-40B4-BE49-F238E27FC236}">
                <a16:creationId xmlns:a16="http://schemas.microsoft.com/office/drawing/2014/main" id="{FA248862-E143-8D4E-B193-84CF8252D66D}"/>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6E61EFEA-1C9F-DB4A-9543-40FD4D86F8D5}"/>
              </a:ext>
            </a:extLst>
          </p:cNvPr>
          <p:cNvSpPr>
            <a:spLocks noGrp="1"/>
          </p:cNvSpPr>
          <p:nvPr>
            <p:ph type="sldNum" sz="quarter" idx="12"/>
          </p:nvPr>
        </p:nvSpPr>
        <p:spPr/>
        <p:txBody>
          <a:bodyPr/>
          <a:lstStyle/>
          <a:p>
            <a:fld id="{142B8466-5815-D94F-A0FE-9FB7BB64D5FD}" type="slidenum">
              <a:rPr lang="es-ES_tradnl" smtClean="0"/>
              <a:t>‹#›</a:t>
            </a:fld>
            <a:endParaRPr lang="es-ES_tradnl"/>
          </a:p>
        </p:txBody>
      </p:sp>
    </p:spTree>
    <p:extLst>
      <p:ext uri="{BB962C8B-B14F-4D97-AF65-F5344CB8AC3E}">
        <p14:creationId xmlns:p14="http://schemas.microsoft.com/office/powerpoint/2010/main" val="3301776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DCAC1-2DBF-164B-9406-3D75AC51469E}"/>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4E55EDD3-F8CF-BA4A-9159-F17B12F974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Content Placeholder 3">
            <a:extLst>
              <a:ext uri="{FF2B5EF4-FFF2-40B4-BE49-F238E27FC236}">
                <a16:creationId xmlns:a16="http://schemas.microsoft.com/office/drawing/2014/main" id="{D29D77E6-0079-0D4D-B27B-8DBC523024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Date Placeholder 4">
            <a:extLst>
              <a:ext uri="{FF2B5EF4-FFF2-40B4-BE49-F238E27FC236}">
                <a16:creationId xmlns:a16="http://schemas.microsoft.com/office/drawing/2014/main" id="{8B687919-20AB-8F44-A079-83452F4610B5}"/>
              </a:ext>
            </a:extLst>
          </p:cNvPr>
          <p:cNvSpPr>
            <a:spLocks noGrp="1"/>
          </p:cNvSpPr>
          <p:nvPr>
            <p:ph type="dt" sz="half" idx="10"/>
          </p:nvPr>
        </p:nvSpPr>
        <p:spPr/>
        <p:txBody>
          <a:bodyPr/>
          <a:lstStyle/>
          <a:p>
            <a:fld id="{D3F516F8-2022-6840-ACEB-43DB9B4A9299}" type="datetimeFigureOut">
              <a:rPr lang="es-ES_tradnl" smtClean="0"/>
              <a:t>30/4/20</a:t>
            </a:fld>
            <a:endParaRPr lang="es-ES_tradnl"/>
          </a:p>
        </p:txBody>
      </p:sp>
      <p:sp>
        <p:nvSpPr>
          <p:cNvPr id="6" name="Footer Placeholder 5">
            <a:extLst>
              <a:ext uri="{FF2B5EF4-FFF2-40B4-BE49-F238E27FC236}">
                <a16:creationId xmlns:a16="http://schemas.microsoft.com/office/drawing/2014/main" id="{8FE58B25-80E7-B74F-8124-C3426D004F05}"/>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746C185E-EE21-1541-B285-A5F11AD50EDC}"/>
              </a:ext>
            </a:extLst>
          </p:cNvPr>
          <p:cNvSpPr>
            <a:spLocks noGrp="1"/>
          </p:cNvSpPr>
          <p:nvPr>
            <p:ph type="sldNum" sz="quarter" idx="12"/>
          </p:nvPr>
        </p:nvSpPr>
        <p:spPr/>
        <p:txBody>
          <a:bodyPr/>
          <a:lstStyle/>
          <a:p>
            <a:fld id="{142B8466-5815-D94F-A0FE-9FB7BB64D5FD}" type="slidenum">
              <a:rPr lang="es-ES_tradnl" smtClean="0"/>
              <a:t>‹#›</a:t>
            </a:fld>
            <a:endParaRPr lang="es-ES_tradnl"/>
          </a:p>
        </p:txBody>
      </p:sp>
    </p:spTree>
    <p:extLst>
      <p:ext uri="{BB962C8B-B14F-4D97-AF65-F5344CB8AC3E}">
        <p14:creationId xmlns:p14="http://schemas.microsoft.com/office/powerpoint/2010/main" val="4201815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9202E-B446-BD41-9ADB-D86FD43463CF}"/>
              </a:ext>
            </a:extLst>
          </p:cNvPr>
          <p:cNvSpPr>
            <a:spLocks noGrp="1"/>
          </p:cNvSpPr>
          <p:nvPr>
            <p:ph type="title"/>
          </p:nvPr>
        </p:nvSpPr>
        <p:spPr>
          <a:xfrm>
            <a:off x="839788" y="365125"/>
            <a:ext cx="10515600" cy="1325563"/>
          </a:xfrm>
        </p:spPr>
        <p:txBody>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F585A0B4-3713-C74E-ABBA-36F6DE37D6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2ED93CA-5040-8543-96CF-80FF9F0A92F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Text Placeholder 4">
            <a:extLst>
              <a:ext uri="{FF2B5EF4-FFF2-40B4-BE49-F238E27FC236}">
                <a16:creationId xmlns:a16="http://schemas.microsoft.com/office/drawing/2014/main" id="{18D945F6-211E-9F49-BB7E-20335CA833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25423F7-13AD-EA45-9D3A-C1255C48D66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7" name="Date Placeholder 6">
            <a:extLst>
              <a:ext uri="{FF2B5EF4-FFF2-40B4-BE49-F238E27FC236}">
                <a16:creationId xmlns:a16="http://schemas.microsoft.com/office/drawing/2014/main" id="{A2F4164C-B74F-D640-B6DE-9150B6F2FCDD}"/>
              </a:ext>
            </a:extLst>
          </p:cNvPr>
          <p:cNvSpPr>
            <a:spLocks noGrp="1"/>
          </p:cNvSpPr>
          <p:nvPr>
            <p:ph type="dt" sz="half" idx="10"/>
          </p:nvPr>
        </p:nvSpPr>
        <p:spPr/>
        <p:txBody>
          <a:bodyPr/>
          <a:lstStyle/>
          <a:p>
            <a:fld id="{D3F516F8-2022-6840-ACEB-43DB9B4A9299}" type="datetimeFigureOut">
              <a:rPr lang="es-ES_tradnl" smtClean="0"/>
              <a:t>30/4/20</a:t>
            </a:fld>
            <a:endParaRPr lang="es-ES_tradnl"/>
          </a:p>
        </p:txBody>
      </p:sp>
      <p:sp>
        <p:nvSpPr>
          <p:cNvPr id="8" name="Footer Placeholder 7">
            <a:extLst>
              <a:ext uri="{FF2B5EF4-FFF2-40B4-BE49-F238E27FC236}">
                <a16:creationId xmlns:a16="http://schemas.microsoft.com/office/drawing/2014/main" id="{C918FA92-0637-B941-B88A-5F72D956B626}"/>
              </a:ext>
            </a:extLst>
          </p:cNvPr>
          <p:cNvSpPr>
            <a:spLocks noGrp="1"/>
          </p:cNvSpPr>
          <p:nvPr>
            <p:ph type="ftr" sz="quarter" idx="11"/>
          </p:nvPr>
        </p:nvSpPr>
        <p:spPr/>
        <p:txBody>
          <a:bodyPr/>
          <a:lstStyle/>
          <a:p>
            <a:endParaRPr lang="es-ES_tradnl"/>
          </a:p>
        </p:txBody>
      </p:sp>
      <p:sp>
        <p:nvSpPr>
          <p:cNvPr id="9" name="Slide Number Placeholder 8">
            <a:extLst>
              <a:ext uri="{FF2B5EF4-FFF2-40B4-BE49-F238E27FC236}">
                <a16:creationId xmlns:a16="http://schemas.microsoft.com/office/drawing/2014/main" id="{61D5D1D7-947B-384C-87F1-1E13545F9F57}"/>
              </a:ext>
            </a:extLst>
          </p:cNvPr>
          <p:cNvSpPr>
            <a:spLocks noGrp="1"/>
          </p:cNvSpPr>
          <p:nvPr>
            <p:ph type="sldNum" sz="quarter" idx="12"/>
          </p:nvPr>
        </p:nvSpPr>
        <p:spPr/>
        <p:txBody>
          <a:bodyPr/>
          <a:lstStyle/>
          <a:p>
            <a:fld id="{142B8466-5815-D94F-A0FE-9FB7BB64D5FD}" type="slidenum">
              <a:rPr lang="es-ES_tradnl" smtClean="0"/>
              <a:t>‹#›</a:t>
            </a:fld>
            <a:endParaRPr lang="es-ES_tradnl"/>
          </a:p>
        </p:txBody>
      </p:sp>
    </p:spTree>
    <p:extLst>
      <p:ext uri="{BB962C8B-B14F-4D97-AF65-F5344CB8AC3E}">
        <p14:creationId xmlns:p14="http://schemas.microsoft.com/office/powerpoint/2010/main" val="2340250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AEA0A-2C62-8743-B007-2D3DA35BDB2C}"/>
              </a:ext>
            </a:extLst>
          </p:cNvPr>
          <p:cNvSpPr>
            <a:spLocks noGrp="1"/>
          </p:cNvSpPr>
          <p:nvPr>
            <p:ph type="title"/>
          </p:nvPr>
        </p:nvSpPr>
        <p:spPr/>
        <p:txBody>
          <a:bodyPr/>
          <a:lstStyle/>
          <a:p>
            <a:r>
              <a:rPr lang="en-US"/>
              <a:t>Click to edit Master title style</a:t>
            </a:r>
            <a:endParaRPr lang="es-ES_tradnl"/>
          </a:p>
        </p:txBody>
      </p:sp>
      <p:sp>
        <p:nvSpPr>
          <p:cNvPr id="3" name="Date Placeholder 2">
            <a:extLst>
              <a:ext uri="{FF2B5EF4-FFF2-40B4-BE49-F238E27FC236}">
                <a16:creationId xmlns:a16="http://schemas.microsoft.com/office/drawing/2014/main" id="{A7577F7C-EAA2-E94D-8DD9-520E2B42C771}"/>
              </a:ext>
            </a:extLst>
          </p:cNvPr>
          <p:cNvSpPr>
            <a:spLocks noGrp="1"/>
          </p:cNvSpPr>
          <p:nvPr>
            <p:ph type="dt" sz="half" idx="10"/>
          </p:nvPr>
        </p:nvSpPr>
        <p:spPr/>
        <p:txBody>
          <a:bodyPr/>
          <a:lstStyle/>
          <a:p>
            <a:fld id="{D3F516F8-2022-6840-ACEB-43DB9B4A9299}" type="datetimeFigureOut">
              <a:rPr lang="es-ES_tradnl" smtClean="0"/>
              <a:t>30/4/20</a:t>
            </a:fld>
            <a:endParaRPr lang="es-ES_tradnl"/>
          </a:p>
        </p:txBody>
      </p:sp>
      <p:sp>
        <p:nvSpPr>
          <p:cNvPr id="4" name="Footer Placeholder 3">
            <a:extLst>
              <a:ext uri="{FF2B5EF4-FFF2-40B4-BE49-F238E27FC236}">
                <a16:creationId xmlns:a16="http://schemas.microsoft.com/office/drawing/2014/main" id="{92279C8A-76C2-A746-B687-56D59DC06774}"/>
              </a:ext>
            </a:extLst>
          </p:cNvPr>
          <p:cNvSpPr>
            <a:spLocks noGrp="1"/>
          </p:cNvSpPr>
          <p:nvPr>
            <p:ph type="ftr" sz="quarter" idx="11"/>
          </p:nvPr>
        </p:nvSpPr>
        <p:spPr/>
        <p:txBody>
          <a:bodyPr/>
          <a:lstStyle/>
          <a:p>
            <a:endParaRPr lang="es-ES_tradnl"/>
          </a:p>
        </p:txBody>
      </p:sp>
      <p:sp>
        <p:nvSpPr>
          <p:cNvPr id="5" name="Slide Number Placeholder 4">
            <a:extLst>
              <a:ext uri="{FF2B5EF4-FFF2-40B4-BE49-F238E27FC236}">
                <a16:creationId xmlns:a16="http://schemas.microsoft.com/office/drawing/2014/main" id="{1515A900-5283-1E42-BADB-8B019B53EB76}"/>
              </a:ext>
            </a:extLst>
          </p:cNvPr>
          <p:cNvSpPr>
            <a:spLocks noGrp="1"/>
          </p:cNvSpPr>
          <p:nvPr>
            <p:ph type="sldNum" sz="quarter" idx="12"/>
          </p:nvPr>
        </p:nvSpPr>
        <p:spPr/>
        <p:txBody>
          <a:bodyPr/>
          <a:lstStyle/>
          <a:p>
            <a:fld id="{142B8466-5815-D94F-A0FE-9FB7BB64D5FD}" type="slidenum">
              <a:rPr lang="es-ES_tradnl" smtClean="0"/>
              <a:t>‹#›</a:t>
            </a:fld>
            <a:endParaRPr lang="es-ES_tradnl"/>
          </a:p>
        </p:txBody>
      </p:sp>
    </p:spTree>
    <p:extLst>
      <p:ext uri="{BB962C8B-B14F-4D97-AF65-F5344CB8AC3E}">
        <p14:creationId xmlns:p14="http://schemas.microsoft.com/office/powerpoint/2010/main" val="1959716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CF1061-ABE9-E342-9429-8DA3EE724448}"/>
              </a:ext>
            </a:extLst>
          </p:cNvPr>
          <p:cNvSpPr>
            <a:spLocks noGrp="1"/>
          </p:cNvSpPr>
          <p:nvPr>
            <p:ph type="dt" sz="half" idx="10"/>
          </p:nvPr>
        </p:nvSpPr>
        <p:spPr/>
        <p:txBody>
          <a:bodyPr/>
          <a:lstStyle/>
          <a:p>
            <a:fld id="{D3F516F8-2022-6840-ACEB-43DB9B4A9299}" type="datetimeFigureOut">
              <a:rPr lang="es-ES_tradnl" smtClean="0"/>
              <a:t>30/4/20</a:t>
            </a:fld>
            <a:endParaRPr lang="es-ES_tradnl"/>
          </a:p>
        </p:txBody>
      </p:sp>
      <p:sp>
        <p:nvSpPr>
          <p:cNvPr id="3" name="Footer Placeholder 2">
            <a:extLst>
              <a:ext uri="{FF2B5EF4-FFF2-40B4-BE49-F238E27FC236}">
                <a16:creationId xmlns:a16="http://schemas.microsoft.com/office/drawing/2014/main" id="{D24A9940-3707-0548-AAD7-272C006BA7BE}"/>
              </a:ext>
            </a:extLst>
          </p:cNvPr>
          <p:cNvSpPr>
            <a:spLocks noGrp="1"/>
          </p:cNvSpPr>
          <p:nvPr>
            <p:ph type="ftr" sz="quarter" idx="11"/>
          </p:nvPr>
        </p:nvSpPr>
        <p:spPr/>
        <p:txBody>
          <a:bodyPr/>
          <a:lstStyle/>
          <a:p>
            <a:endParaRPr lang="es-ES_tradnl"/>
          </a:p>
        </p:txBody>
      </p:sp>
      <p:sp>
        <p:nvSpPr>
          <p:cNvPr id="4" name="Slide Number Placeholder 3">
            <a:extLst>
              <a:ext uri="{FF2B5EF4-FFF2-40B4-BE49-F238E27FC236}">
                <a16:creationId xmlns:a16="http://schemas.microsoft.com/office/drawing/2014/main" id="{E875D6E8-725D-964B-8084-366344D41860}"/>
              </a:ext>
            </a:extLst>
          </p:cNvPr>
          <p:cNvSpPr>
            <a:spLocks noGrp="1"/>
          </p:cNvSpPr>
          <p:nvPr>
            <p:ph type="sldNum" sz="quarter" idx="12"/>
          </p:nvPr>
        </p:nvSpPr>
        <p:spPr/>
        <p:txBody>
          <a:bodyPr/>
          <a:lstStyle/>
          <a:p>
            <a:fld id="{142B8466-5815-D94F-A0FE-9FB7BB64D5FD}" type="slidenum">
              <a:rPr lang="es-ES_tradnl" smtClean="0"/>
              <a:t>‹#›</a:t>
            </a:fld>
            <a:endParaRPr lang="es-ES_tradnl"/>
          </a:p>
        </p:txBody>
      </p:sp>
    </p:spTree>
    <p:extLst>
      <p:ext uri="{BB962C8B-B14F-4D97-AF65-F5344CB8AC3E}">
        <p14:creationId xmlns:p14="http://schemas.microsoft.com/office/powerpoint/2010/main" val="3641973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C977D-9CA8-6C44-A4FE-1CF3FA6AD9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C6907021-7077-804C-BDE0-35EE3858C2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Text Placeholder 3">
            <a:extLst>
              <a:ext uri="{FF2B5EF4-FFF2-40B4-BE49-F238E27FC236}">
                <a16:creationId xmlns:a16="http://schemas.microsoft.com/office/drawing/2014/main" id="{A068E2D2-04DD-994B-B7F0-006803D53E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4B8DCF-1F99-574D-A4F5-6454E310CBC2}"/>
              </a:ext>
            </a:extLst>
          </p:cNvPr>
          <p:cNvSpPr>
            <a:spLocks noGrp="1"/>
          </p:cNvSpPr>
          <p:nvPr>
            <p:ph type="dt" sz="half" idx="10"/>
          </p:nvPr>
        </p:nvSpPr>
        <p:spPr/>
        <p:txBody>
          <a:bodyPr/>
          <a:lstStyle/>
          <a:p>
            <a:fld id="{D3F516F8-2022-6840-ACEB-43DB9B4A9299}" type="datetimeFigureOut">
              <a:rPr lang="es-ES_tradnl" smtClean="0"/>
              <a:t>30/4/20</a:t>
            </a:fld>
            <a:endParaRPr lang="es-ES_tradnl"/>
          </a:p>
        </p:txBody>
      </p:sp>
      <p:sp>
        <p:nvSpPr>
          <p:cNvPr id="6" name="Footer Placeholder 5">
            <a:extLst>
              <a:ext uri="{FF2B5EF4-FFF2-40B4-BE49-F238E27FC236}">
                <a16:creationId xmlns:a16="http://schemas.microsoft.com/office/drawing/2014/main" id="{805EAB5C-5FD8-6649-97BC-EE85705E7203}"/>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E002B11A-07A6-EA42-841B-FC9CE582507F}"/>
              </a:ext>
            </a:extLst>
          </p:cNvPr>
          <p:cNvSpPr>
            <a:spLocks noGrp="1"/>
          </p:cNvSpPr>
          <p:nvPr>
            <p:ph type="sldNum" sz="quarter" idx="12"/>
          </p:nvPr>
        </p:nvSpPr>
        <p:spPr/>
        <p:txBody>
          <a:bodyPr/>
          <a:lstStyle/>
          <a:p>
            <a:fld id="{142B8466-5815-D94F-A0FE-9FB7BB64D5FD}" type="slidenum">
              <a:rPr lang="es-ES_tradnl" smtClean="0"/>
              <a:t>‹#›</a:t>
            </a:fld>
            <a:endParaRPr lang="es-ES_tradnl"/>
          </a:p>
        </p:txBody>
      </p:sp>
    </p:spTree>
    <p:extLst>
      <p:ext uri="{BB962C8B-B14F-4D97-AF65-F5344CB8AC3E}">
        <p14:creationId xmlns:p14="http://schemas.microsoft.com/office/powerpoint/2010/main" val="3895698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41404-0963-9D4E-B07C-53FADA9014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Picture Placeholder 2">
            <a:extLst>
              <a:ext uri="{FF2B5EF4-FFF2-40B4-BE49-F238E27FC236}">
                <a16:creationId xmlns:a16="http://schemas.microsoft.com/office/drawing/2014/main" id="{B7AEFCC4-9717-DD4A-AD53-F75A962F05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Text Placeholder 3">
            <a:extLst>
              <a:ext uri="{FF2B5EF4-FFF2-40B4-BE49-F238E27FC236}">
                <a16:creationId xmlns:a16="http://schemas.microsoft.com/office/drawing/2014/main" id="{36A72FCD-3506-854B-96DE-35D097BAC5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801AC4-5574-BD45-BC60-65FBEE047554}"/>
              </a:ext>
            </a:extLst>
          </p:cNvPr>
          <p:cNvSpPr>
            <a:spLocks noGrp="1"/>
          </p:cNvSpPr>
          <p:nvPr>
            <p:ph type="dt" sz="half" idx="10"/>
          </p:nvPr>
        </p:nvSpPr>
        <p:spPr/>
        <p:txBody>
          <a:bodyPr/>
          <a:lstStyle/>
          <a:p>
            <a:fld id="{D3F516F8-2022-6840-ACEB-43DB9B4A9299}" type="datetimeFigureOut">
              <a:rPr lang="es-ES_tradnl" smtClean="0"/>
              <a:t>30/4/20</a:t>
            </a:fld>
            <a:endParaRPr lang="es-ES_tradnl"/>
          </a:p>
        </p:txBody>
      </p:sp>
      <p:sp>
        <p:nvSpPr>
          <p:cNvPr id="6" name="Footer Placeholder 5">
            <a:extLst>
              <a:ext uri="{FF2B5EF4-FFF2-40B4-BE49-F238E27FC236}">
                <a16:creationId xmlns:a16="http://schemas.microsoft.com/office/drawing/2014/main" id="{3ED82F83-57F2-E34F-B929-FBC702910CB5}"/>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ACC73D98-56CB-B646-9F51-79B7EBA3D849}"/>
              </a:ext>
            </a:extLst>
          </p:cNvPr>
          <p:cNvSpPr>
            <a:spLocks noGrp="1"/>
          </p:cNvSpPr>
          <p:nvPr>
            <p:ph type="sldNum" sz="quarter" idx="12"/>
          </p:nvPr>
        </p:nvSpPr>
        <p:spPr/>
        <p:txBody>
          <a:bodyPr/>
          <a:lstStyle/>
          <a:p>
            <a:fld id="{142B8466-5815-D94F-A0FE-9FB7BB64D5FD}" type="slidenum">
              <a:rPr lang="es-ES_tradnl" smtClean="0"/>
              <a:t>‹#›</a:t>
            </a:fld>
            <a:endParaRPr lang="es-ES_tradnl"/>
          </a:p>
        </p:txBody>
      </p:sp>
    </p:spTree>
    <p:extLst>
      <p:ext uri="{BB962C8B-B14F-4D97-AF65-F5344CB8AC3E}">
        <p14:creationId xmlns:p14="http://schemas.microsoft.com/office/powerpoint/2010/main" val="556089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022C5C-56AA-4646-A7CA-F3C8CA4C9F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50F21E66-9F50-F24C-9152-81965BC20B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B99F9E57-9561-D247-B5AC-A52F7ED790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F516F8-2022-6840-ACEB-43DB9B4A9299}" type="datetimeFigureOut">
              <a:rPr lang="es-ES_tradnl" smtClean="0"/>
              <a:t>30/4/20</a:t>
            </a:fld>
            <a:endParaRPr lang="es-ES_tradnl"/>
          </a:p>
        </p:txBody>
      </p:sp>
      <p:sp>
        <p:nvSpPr>
          <p:cNvPr id="5" name="Footer Placeholder 4">
            <a:extLst>
              <a:ext uri="{FF2B5EF4-FFF2-40B4-BE49-F238E27FC236}">
                <a16:creationId xmlns:a16="http://schemas.microsoft.com/office/drawing/2014/main" id="{91E31A7F-E84E-E048-9C36-3DB1F30E52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Slide Number Placeholder 5">
            <a:extLst>
              <a:ext uri="{FF2B5EF4-FFF2-40B4-BE49-F238E27FC236}">
                <a16:creationId xmlns:a16="http://schemas.microsoft.com/office/drawing/2014/main" id="{049A7B2C-E817-F745-907C-7DD51659BB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2B8466-5815-D94F-A0FE-9FB7BB64D5FD}" type="slidenum">
              <a:rPr lang="es-ES_tradnl" smtClean="0"/>
              <a:t>‹#›</a:t>
            </a:fld>
            <a:endParaRPr lang="es-ES_tradnl"/>
          </a:p>
        </p:txBody>
      </p:sp>
    </p:spTree>
    <p:extLst>
      <p:ext uri="{BB962C8B-B14F-4D97-AF65-F5344CB8AC3E}">
        <p14:creationId xmlns:p14="http://schemas.microsoft.com/office/powerpoint/2010/main" val="4187171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4067723-CC7C-CA49-9C2F-BBBACAFE8F4D}"/>
              </a:ext>
            </a:extLst>
          </p:cNvPr>
          <p:cNvSpPr/>
          <p:nvPr/>
        </p:nvSpPr>
        <p:spPr>
          <a:xfrm>
            <a:off x="1251857" y="1259451"/>
            <a:ext cx="6096000" cy="923330"/>
          </a:xfrm>
          <a:prstGeom prst="rect">
            <a:avLst/>
          </a:prstGeom>
        </p:spPr>
        <p:txBody>
          <a:bodyPr>
            <a:spAutoFit/>
          </a:bodyPr>
          <a:lstStyle/>
          <a:p>
            <a:r>
              <a:rPr lang="es-ES_tradnl" dirty="0">
                <a:solidFill>
                  <a:srgbClr val="1D1D1D"/>
                </a:solidFill>
                <a:effectLst/>
                <a:latin typeface="Times" pitchFamily="2" charset="0"/>
              </a:rPr>
              <a:t>La teoría darwiniana de </a:t>
            </a:r>
            <a:r>
              <a:rPr lang="es-ES_tradnl" dirty="0">
                <a:solidFill>
                  <a:srgbClr val="0B0B0B"/>
                </a:solidFill>
                <a:effectLst/>
                <a:latin typeface="Times" pitchFamily="2" charset="0"/>
              </a:rPr>
              <a:t>la </a:t>
            </a:r>
            <a:r>
              <a:rPr lang="es-ES_tradnl" dirty="0">
                <a:solidFill>
                  <a:srgbClr val="1D1D1D"/>
                </a:solidFill>
                <a:effectLst/>
                <a:latin typeface="Times" pitchFamily="2" charset="0"/>
              </a:rPr>
              <a:t>evolución a </a:t>
            </a:r>
            <a:r>
              <a:rPr lang="es-ES_tradnl" dirty="0">
                <a:solidFill>
                  <a:srgbClr val="525252"/>
                </a:solidFill>
                <a:effectLst/>
                <a:latin typeface="Times" pitchFamily="2" charset="0"/>
              </a:rPr>
              <a:t>t</a:t>
            </a:r>
            <a:r>
              <a:rPr lang="es-ES_tradnl" dirty="0">
                <a:solidFill>
                  <a:srgbClr val="2C2C2C"/>
                </a:solidFill>
                <a:effectLst/>
                <a:latin typeface="Times" pitchFamily="2" charset="0"/>
              </a:rPr>
              <a:t>ravés </a:t>
            </a:r>
            <a:r>
              <a:rPr lang="es-ES_tradnl" dirty="0">
                <a:solidFill>
                  <a:srgbClr val="1D1D1D"/>
                </a:solidFill>
                <a:effectLst/>
                <a:latin typeface="Times" pitchFamily="2" charset="0"/>
              </a:rPr>
              <a:t>de </a:t>
            </a:r>
            <a:r>
              <a:rPr lang="es-ES_tradnl" dirty="0">
                <a:solidFill>
                  <a:srgbClr val="0B0B0B"/>
                </a:solidFill>
                <a:effectLst/>
                <a:latin typeface="Times" pitchFamily="2" charset="0"/>
              </a:rPr>
              <a:t>la </a:t>
            </a:r>
            <a:r>
              <a:rPr lang="es-ES_tradnl" dirty="0">
                <a:solidFill>
                  <a:srgbClr val="1D1D1D"/>
                </a:solidFill>
                <a:effectLst/>
                <a:latin typeface="Times" pitchFamily="2" charset="0"/>
              </a:rPr>
              <a:t>selección natural explica dos aspectos diferentes de </a:t>
            </a:r>
            <a:r>
              <a:rPr lang="es-ES_tradnl" dirty="0">
                <a:solidFill>
                  <a:srgbClr val="525252"/>
                </a:solidFill>
                <a:effectLst/>
                <a:latin typeface="Times" pitchFamily="2" charset="0"/>
              </a:rPr>
              <a:t>l</a:t>
            </a:r>
            <a:r>
              <a:rPr lang="es-ES_tradnl" dirty="0">
                <a:solidFill>
                  <a:srgbClr val="2C2C2C"/>
                </a:solidFill>
                <a:effectLst/>
                <a:latin typeface="Times" pitchFamily="2" charset="0"/>
              </a:rPr>
              <a:t>a </a:t>
            </a:r>
            <a:r>
              <a:rPr lang="es-ES_tradnl" dirty="0">
                <a:solidFill>
                  <a:srgbClr val="1D1D1D"/>
                </a:solidFill>
                <a:effectLst/>
                <a:latin typeface="Times" pitchFamily="2" charset="0"/>
              </a:rPr>
              <a:t>aparición del mundo viviente: </a:t>
            </a:r>
            <a:r>
              <a:rPr lang="es-ES_tradnl" dirty="0">
                <a:solidFill>
                  <a:srgbClr val="0B0B0B"/>
                </a:solidFill>
                <a:effectLst/>
                <a:latin typeface="Times" pitchFamily="2" charset="0"/>
              </a:rPr>
              <a:t>la </a:t>
            </a:r>
            <a:r>
              <a:rPr lang="es-ES_tradnl" b="1" i="1" dirty="0">
                <a:solidFill>
                  <a:srgbClr val="3C3C3C"/>
                </a:solidFill>
                <a:effectLst/>
                <a:latin typeface="Times" pitchFamily="2" charset="0"/>
              </a:rPr>
              <a:t>v</a:t>
            </a:r>
            <a:r>
              <a:rPr lang="es-ES_tradnl" b="1" i="1" dirty="0">
                <a:solidFill>
                  <a:srgbClr val="1D1D1D"/>
                </a:solidFill>
                <a:effectLst/>
                <a:latin typeface="Times" pitchFamily="2" charset="0"/>
              </a:rPr>
              <a:t>ariabi</a:t>
            </a:r>
            <a:r>
              <a:rPr lang="es-ES_tradnl" b="1" i="1" dirty="0">
                <a:solidFill>
                  <a:srgbClr val="525252"/>
                </a:solidFill>
                <a:effectLst/>
                <a:latin typeface="Times" pitchFamily="2" charset="0"/>
              </a:rPr>
              <a:t>li</a:t>
            </a:r>
            <a:r>
              <a:rPr lang="es-ES_tradnl" b="1" i="1" dirty="0">
                <a:solidFill>
                  <a:srgbClr val="1D1D1D"/>
                </a:solidFill>
                <a:effectLst/>
                <a:latin typeface="Times" pitchFamily="2" charset="0"/>
              </a:rPr>
              <a:t>dad</a:t>
            </a:r>
            <a:r>
              <a:rPr lang="es-ES_tradnl" dirty="0">
                <a:solidFill>
                  <a:srgbClr val="1D1D1D"/>
                </a:solidFill>
                <a:effectLst/>
                <a:latin typeface="Times" pitchFamily="2" charset="0"/>
              </a:rPr>
              <a:t> y </a:t>
            </a:r>
            <a:r>
              <a:rPr lang="es-ES_tradnl" dirty="0">
                <a:solidFill>
                  <a:srgbClr val="0B0B0B"/>
                </a:solidFill>
                <a:effectLst/>
                <a:latin typeface="Times" pitchFamily="2" charset="0"/>
              </a:rPr>
              <a:t>la </a:t>
            </a:r>
            <a:r>
              <a:rPr lang="es-ES_tradnl" b="1" i="1" dirty="0">
                <a:solidFill>
                  <a:srgbClr val="1D1D1D"/>
                </a:solidFill>
                <a:effectLst/>
                <a:latin typeface="Times" pitchFamily="2" charset="0"/>
              </a:rPr>
              <a:t>eficacia biológica</a:t>
            </a:r>
            <a:r>
              <a:rPr lang="es-ES_tradnl" dirty="0">
                <a:solidFill>
                  <a:srgbClr val="1D1D1D"/>
                </a:solidFill>
                <a:effectLst/>
                <a:latin typeface="Times" pitchFamily="2" charset="0"/>
              </a:rPr>
              <a:t>.</a:t>
            </a:r>
          </a:p>
        </p:txBody>
      </p:sp>
      <p:sp>
        <p:nvSpPr>
          <p:cNvPr id="5" name="Rectangle 4">
            <a:extLst>
              <a:ext uri="{FF2B5EF4-FFF2-40B4-BE49-F238E27FC236}">
                <a16:creationId xmlns:a16="http://schemas.microsoft.com/office/drawing/2014/main" id="{6F820D5E-3D74-1C48-9705-B64485D9D4AB}"/>
              </a:ext>
            </a:extLst>
          </p:cNvPr>
          <p:cNvSpPr/>
          <p:nvPr/>
        </p:nvSpPr>
        <p:spPr>
          <a:xfrm>
            <a:off x="3858985" y="3393561"/>
            <a:ext cx="6977743" cy="1477328"/>
          </a:xfrm>
          <a:prstGeom prst="rect">
            <a:avLst/>
          </a:prstGeom>
        </p:spPr>
        <p:txBody>
          <a:bodyPr wrap="square">
            <a:spAutoFit/>
          </a:bodyPr>
          <a:lstStyle/>
          <a:p>
            <a:r>
              <a:rPr lang="es-ES_tradnl" dirty="0">
                <a:solidFill>
                  <a:srgbClr val="1D1D1D"/>
                </a:solidFill>
                <a:latin typeface="Times" pitchFamily="2" charset="0"/>
              </a:rPr>
              <a:t>Se han descrito </a:t>
            </a:r>
            <a:r>
              <a:rPr lang="es-ES_tradnl" dirty="0">
                <a:solidFill>
                  <a:srgbClr val="1D1D1D"/>
                </a:solidFill>
                <a:effectLst/>
                <a:latin typeface="Times" pitchFamily="2" charset="0"/>
              </a:rPr>
              <a:t>casi dos millones de </a:t>
            </a:r>
            <a:r>
              <a:rPr lang="es-ES_tradnl" dirty="0">
                <a:solidFill>
                  <a:srgbClr val="2C2C2C"/>
                </a:solidFill>
                <a:effectLst/>
                <a:latin typeface="Times" pitchFamily="2" charset="0"/>
              </a:rPr>
              <a:t>especies y se estima que existen unos 10 millones. Si consideramos que e</a:t>
            </a:r>
            <a:r>
              <a:rPr lang="es-ES_tradnl" dirty="0">
                <a:solidFill>
                  <a:srgbClr val="1D1D1D"/>
                </a:solidFill>
                <a:effectLst/>
                <a:latin typeface="Times" pitchFamily="2" charset="0"/>
              </a:rPr>
              <a:t>l 99</a:t>
            </a:r>
            <a:r>
              <a:rPr lang="es-ES_tradnl" dirty="0">
                <a:solidFill>
                  <a:srgbClr val="3C3C3C"/>
                </a:solidFill>
                <a:effectLst/>
                <a:latin typeface="Times" pitchFamily="2" charset="0"/>
              </a:rPr>
              <a:t>,</a:t>
            </a:r>
            <a:r>
              <a:rPr lang="es-ES_tradnl" dirty="0">
                <a:solidFill>
                  <a:srgbClr val="1D1D1D"/>
                </a:solidFill>
                <a:effectLst/>
                <a:latin typeface="Times" pitchFamily="2" charset="0"/>
              </a:rPr>
              <a:t>9 por ciento, al menos, de </a:t>
            </a:r>
            <a:r>
              <a:rPr lang="es-ES_tradnl" dirty="0">
                <a:solidFill>
                  <a:srgbClr val="6A6A6A"/>
                </a:solidFill>
                <a:effectLst/>
                <a:latin typeface="Times" pitchFamily="2" charset="0"/>
              </a:rPr>
              <a:t>l</a:t>
            </a:r>
            <a:r>
              <a:rPr lang="es-ES_tradnl" dirty="0">
                <a:solidFill>
                  <a:srgbClr val="3C3C3C"/>
                </a:solidFill>
                <a:effectLst/>
                <a:latin typeface="Times" pitchFamily="2" charset="0"/>
              </a:rPr>
              <a:t>as </a:t>
            </a:r>
            <a:r>
              <a:rPr lang="es-ES_tradnl" dirty="0">
                <a:solidFill>
                  <a:srgbClr val="1D1D1D"/>
                </a:solidFill>
                <a:effectLst/>
                <a:latin typeface="Times" pitchFamily="2" charset="0"/>
              </a:rPr>
              <a:t>especies que han existido </a:t>
            </a:r>
            <a:r>
              <a:rPr lang="es-ES_tradnl" dirty="0">
                <a:solidFill>
                  <a:srgbClr val="2C2C2C"/>
                </a:solidFill>
                <a:effectLst/>
                <a:latin typeface="Times" pitchFamily="2" charset="0"/>
              </a:rPr>
              <a:t>en algú</a:t>
            </a:r>
            <a:r>
              <a:rPr lang="es-ES_tradnl" dirty="0">
                <a:solidFill>
                  <a:srgbClr val="0B0B0B"/>
                </a:solidFill>
                <a:effectLst/>
                <a:latin typeface="Times" pitchFamily="2" charset="0"/>
              </a:rPr>
              <a:t>n </a:t>
            </a:r>
            <a:r>
              <a:rPr lang="es-ES_tradnl" dirty="0">
                <a:solidFill>
                  <a:srgbClr val="525252"/>
                </a:solidFill>
                <a:effectLst/>
                <a:latin typeface="Times" pitchFamily="2" charset="0"/>
              </a:rPr>
              <a:t>m</a:t>
            </a:r>
            <a:r>
              <a:rPr lang="es-ES_tradnl" dirty="0">
                <a:solidFill>
                  <a:srgbClr val="2C2C2C"/>
                </a:solidFill>
                <a:effectLst/>
                <a:latin typeface="Times" pitchFamily="2" charset="0"/>
              </a:rPr>
              <a:t>ome</a:t>
            </a:r>
            <a:r>
              <a:rPr lang="es-ES_tradnl" dirty="0">
                <a:solidFill>
                  <a:srgbClr val="0B0B0B"/>
                </a:solidFill>
                <a:effectLst/>
                <a:latin typeface="Times" pitchFamily="2" charset="0"/>
              </a:rPr>
              <a:t>nto </a:t>
            </a:r>
            <a:r>
              <a:rPr lang="es-ES_tradnl" dirty="0">
                <a:solidFill>
                  <a:srgbClr val="1D1D1D"/>
                </a:solidFill>
                <a:effectLst/>
                <a:latin typeface="Times" pitchFamily="2" charset="0"/>
              </a:rPr>
              <a:t>se </a:t>
            </a:r>
            <a:r>
              <a:rPr lang="es-ES_tradnl" dirty="0">
                <a:solidFill>
                  <a:srgbClr val="0B0B0B"/>
                </a:solidFill>
                <a:effectLst/>
                <a:latin typeface="Times" pitchFamily="2" charset="0"/>
              </a:rPr>
              <a:t>han </a:t>
            </a:r>
            <a:r>
              <a:rPr lang="es-ES_tradnl" dirty="0">
                <a:solidFill>
                  <a:srgbClr val="1D1D1D"/>
                </a:solidFill>
                <a:effectLst/>
                <a:latin typeface="Times" pitchFamily="2" charset="0"/>
              </a:rPr>
              <a:t>extinguido, desde </a:t>
            </a:r>
            <a:r>
              <a:rPr lang="es-ES_tradnl" dirty="0">
                <a:solidFill>
                  <a:srgbClr val="3C3C3C"/>
                </a:solidFill>
                <a:effectLst/>
                <a:latin typeface="Times" pitchFamily="2" charset="0"/>
              </a:rPr>
              <a:t>el </a:t>
            </a:r>
            <a:r>
              <a:rPr lang="es-ES_tradnl" dirty="0">
                <a:solidFill>
                  <a:srgbClr val="2C2C2C"/>
                </a:solidFill>
                <a:effectLst/>
                <a:latin typeface="Times" pitchFamily="2" charset="0"/>
              </a:rPr>
              <a:t>comie</a:t>
            </a:r>
            <a:r>
              <a:rPr lang="es-ES_tradnl" dirty="0">
                <a:solidFill>
                  <a:srgbClr val="0B0B0B"/>
                </a:solidFill>
                <a:effectLst/>
                <a:latin typeface="Times" pitchFamily="2" charset="0"/>
              </a:rPr>
              <a:t>nzo </a:t>
            </a:r>
            <a:r>
              <a:rPr lang="es-ES_tradnl" dirty="0">
                <a:solidFill>
                  <a:srgbClr val="1D1D1D"/>
                </a:solidFill>
                <a:effectLst/>
                <a:latin typeface="Times" pitchFamily="2" charset="0"/>
              </a:rPr>
              <a:t>del período cámbrico, </a:t>
            </a:r>
            <a:r>
              <a:rPr lang="es-ES_tradnl" dirty="0">
                <a:solidFill>
                  <a:srgbClr val="2C2C2C"/>
                </a:solidFill>
                <a:effectLst/>
                <a:latin typeface="Times" pitchFamily="2" charset="0"/>
              </a:rPr>
              <a:t>hace </a:t>
            </a:r>
            <a:r>
              <a:rPr lang="es-ES_tradnl" dirty="0">
                <a:solidFill>
                  <a:srgbClr val="525252"/>
                </a:solidFill>
                <a:effectLst/>
                <a:latin typeface="Times" pitchFamily="2" charset="0"/>
              </a:rPr>
              <a:t>un</a:t>
            </a:r>
            <a:r>
              <a:rPr lang="es-ES_tradnl" dirty="0">
                <a:solidFill>
                  <a:srgbClr val="1D1D1D"/>
                </a:solidFill>
                <a:effectLst/>
                <a:latin typeface="Times" pitchFamily="2" charset="0"/>
              </a:rPr>
              <a:t>os 600 millones de </a:t>
            </a:r>
            <a:r>
              <a:rPr lang="es-ES_tradnl" dirty="0">
                <a:solidFill>
                  <a:srgbClr val="2C2C2C"/>
                </a:solidFill>
                <a:effectLst/>
                <a:latin typeface="Times" pitchFamily="2" charset="0"/>
              </a:rPr>
              <a:t>años, </a:t>
            </a:r>
            <a:r>
              <a:rPr lang="es-ES_tradnl" dirty="0">
                <a:solidFill>
                  <a:srgbClr val="1D1D1D"/>
                </a:solidFill>
                <a:effectLst/>
                <a:latin typeface="Times" pitchFamily="2" charset="0"/>
              </a:rPr>
              <a:t>han </a:t>
            </a:r>
            <a:r>
              <a:rPr lang="es-ES_tradnl" dirty="0">
                <a:solidFill>
                  <a:srgbClr val="1D1D1D"/>
                </a:solidFill>
                <a:latin typeface="Times" pitchFamily="2" charset="0"/>
              </a:rPr>
              <a:t>existido unos</a:t>
            </a:r>
            <a:r>
              <a:rPr lang="es-ES_tradnl" dirty="0">
                <a:solidFill>
                  <a:srgbClr val="1D1D1D"/>
                </a:solidFill>
                <a:effectLst/>
                <a:latin typeface="Times" pitchFamily="2" charset="0"/>
              </a:rPr>
              <a:t> dos </a:t>
            </a:r>
            <a:r>
              <a:rPr lang="es-ES_tradnl" dirty="0">
                <a:solidFill>
                  <a:srgbClr val="2C2C2C"/>
                </a:solidFill>
                <a:effectLst/>
                <a:latin typeface="Times" pitchFamily="2" charset="0"/>
              </a:rPr>
              <a:t>mil </a:t>
            </a:r>
            <a:r>
              <a:rPr lang="es-ES_tradnl" dirty="0">
                <a:solidFill>
                  <a:srgbClr val="1D1D1D"/>
                </a:solidFill>
                <a:effectLst/>
                <a:latin typeface="Times" pitchFamily="2" charset="0"/>
              </a:rPr>
              <a:t>millo</a:t>
            </a:r>
            <a:r>
              <a:rPr lang="es-ES_tradnl" dirty="0">
                <a:solidFill>
                  <a:srgbClr val="525252"/>
                </a:solidFill>
                <a:effectLst/>
                <a:latin typeface="Times" pitchFamily="2" charset="0"/>
              </a:rPr>
              <a:t>nes </a:t>
            </a:r>
            <a:r>
              <a:rPr lang="es-ES_tradnl" dirty="0">
                <a:solidFill>
                  <a:srgbClr val="1D1D1D"/>
                </a:solidFill>
                <a:effectLst/>
                <a:latin typeface="Times" pitchFamily="2" charset="0"/>
              </a:rPr>
              <a:t>de especies.</a:t>
            </a:r>
          </a:p>
        </p:txBody>
      </p:sp>
      <p:sp>
        <p:nvSpPr>
          <p:cNvPr id="6" name="Rectangle 5">
            <a:extLst>
              <a:ext uri="{FF2B5EF4-FFF2-40B4-BE49-F238E27FC236}">
                <a16:creationId xmlns:a16="http://schemas.microsoft.com/office/drawing/2014/main" id="{3BA95879-75A8-6948-8F1E-133CCEFE491B}"/>
              </a:ext>
            </a:extLst>
          </p:cNvPr>
          <p:cNvSpPr/>
          <p:nvPr/>
        </p:nvSpPr>
        <p:spPr>
          <a:xfrm>
            <a:off x="1251856" y="5404562"/>
            <a:ext cx="9584871" cy="923330"/>
          </a:xfrm>
          <a:prstGeom prst="rect">
            <a:avLst/>
          </a:prstGeom>
        </p:spPr>
        <p:txBody>
          <a:bodyPr wrap="square">
            <a:spAutoFit/>
          </a:bodyPr>
          <a:lstStyle/>
          <a:p>
            <a:r>
              <a:rPr lang="es-ES_tradnl" dirty="0">
                <a:solidFill>
                  <a:srgbClr val="1D1D1D"/>
                </a:solidFill>
                <a:latin typeface="Times" pitchFamily="2" charset="0"/>
              </a:rPr>
              <a:t>La solución dada por Darwin al problema de la </a:t>
            </a:r>
            <a:r>
              <a:rPr lang="es-ES_tradnl" b="1" i="1" dirty="0">
                <a:solidFill>
                  <a:srgbClr val="1D1D1D"/>
                </a:solidFill>
                <a:latin typeface="Times" pitchFamily="2" charset="0"/>
              </a:rPr>
              <a:t>especiación</a:t>
            </a:r>
            <a:r>
              <a:rPr lang="es-ES_tradnl" dirty="0">
                <a:solidFill>
                  <a:srgbClr val="1D1D1D"/>
                </a:solidFill>
                <a:latin typeface="Times" pitchFamily="2" charset="0"/>
              </a:rPr>
              <a:t> fue considerar que las pequeñas variaciones heredables entre los individuos de una especie constituyen la base de las grandes</a:t>
            </a:r>
          </a:p>
          <a:p>
            <a:r>
              <a:rPr lang="es-ES_tradnl" dirty="0">
                <a:solidFill>
                  <a:srgbClr val="1D1D1D"/>
                </a:solidFill>
                <a:latin typeface="Times" pitchFamily="2" charset="0"/>
              </a:rPr>
              <a:t>diferencias entre especies.</a:t>
            </a:r>
          </a:p>
        </p:txBody>
      </p:sp>
      <p:sp>
        <p:nvSpPr>
          <p:cNvPr id="2" name="TextBox 1">
            <a:extLst>
              <a:ext uri="{FF2B5EF4-FFF2-40B4-BE49-F238E27FC236}">
                <a16:creationId xmlns:a16="http://schemas.microsoft.com/office/drawing/2014/main" id="{A730800C-AF26-174F-8815-DCD06ABB6E12}"/>
              </a:ext>
            </a:extLst>
          </p:cNvPr>
          <p:cNvSpPr txBox="1"/>
          <p:nvPr/>
        </p:nvSpPr>
        <p:spPr>
          <a:xfrm>
            <a:off x="8425543" y="920897"/>
            <a:ext cx="3058886" cy="1600438"/>
          </a:xfrm>
          <a:prstGeom prst="rect">
            <a:avLst/>
          </a:prstGeom>
          <a:noFill/>
        </p:spPr>
        <p:txBody>
          <a:bodyPr wrap="square" rtlCol="0">
            <a:spAutoFit/>
          </a:bodyPr>
          <a:lstStyle/>
          <a:p>
            <a:r>
              <a:rPr lang="es-ES_tradnl" sz="1400" dirty="0">
                <a:latin typeface="American Typewriter" panose="02090604020004020304" pitchFamily="18" charset="77"/>
              </a:rPr>
              <a:t>La eficacia está relacionada con el éxito reproductivo individual y es igual a la contribución promedio al conjunto de genes de la próxima generación realizada por individuos del genotipo o fenotipo especificado.</a:t>
            </a:r>
          </a:p>
        </p:txBody>
      </p:sp>
      <p:sp>
        <p:nvSpPr>
          <p:cNvPr id="3" name="TextBox 2">
            <a:extLst>
              <a:ext uri="{FF2B5EF4-FFF2-40B4-BE49-F238E27FC236}">
                <a16:creationId xmlns:a16="http://schemas.microsoft.com/office/drawing/2014/main" id="{995C8F0E-C643-E840-ACF6-EF9FDAB7E778}"/>
              </a:ext>
            </a:extLst>
          </p:cNvPr>
          <p:cNvSpPr txBox="1"/>
          <p:nvPr/>
        </p:nvSpPr>
        <p:spPr>
          <a:xfrm>
            <a:off x="892628" y="3767278"/>
            <a:ext cx="1807029" cy="738664"/>
          </a:xfrm>
          <a:prstGeom prst="rect">
            <a:avLst/>
          </a:prstGeom>
          <a:noFill/>
        </p:spPr>
        <p:txBody>
          <a:bodyPr wrap="square" rtlCol="0">
            <a:spAutoFit/>
          </a:bodyPr>
          <a:lstStyle/>
          <a:p>
            <a:r>
              <a:rPr lang="es-ES_tradnl" sz="1400" dirty="0">
                <a:latin typeface="American Typewriter" panose="02090604020004020304" pitchFamily="18" charset="77"/>
              </a:rPr>
              <a:t>¿Cómo explicar la existencia de las especies?</a:t>
            </a:r>
          </a:p>
        </p:txBody>
      </p:sp>
    </p:spTree>
    <p:extLst>
      <p:ext uri="{BB962C8B-B14F-4D97-AF65-F5344CB8AC3E}">
        <p14:creationId xmlns:p14="http://schemas.microsoft.com/office/powerpoint/2010/main" val="4059001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E90CB8C-0961-DE46-BA3D-308555B33F9B}"/>
              </a:ext>
            </a:extLst>
          </p:cNvPr>
          <p:cNvSpPr/>
          <p:nvPr/>
        </p:nvSpPr>
        <p:spPr>
          <a:xfrm>
            <a:off x="1208314" y="1720840"/>
            <a:ext cx="7456716" cy="3970318"/>
          </a:xfrm>
          <a:prstGeom prst="rect">
            <a:avLst/>
          </a:prstGeom>
        </p:spPr>
        <p:txBody>
          <a:bodyPr wrap="square">
            <a:spAutoFit/>
          </a:bodyPr>
          <a:lstStyle/>
          <a:p>
            <a:r>
              <a:rPr lang="es-ES_tradnl" dirty="0">
                <a:latin typeface="Times" pitchFamily="2" charset="0"/>
              </a:rPr>
              <a:t>La selección natural se puede clasificar en cinco categorías:</a:t>
            </a:r>
          </a:p>
          <a:p>
            <a:pPr marL="285750" indent="-285750">
              <a:buFont typeface="Arial" panose="020B0604020202020204" pitchFamily="34" charset="0"/>
              <a:buChar char="•"/>
            </a:pPr>
            <a:r>
              <a:rPr lang="es-ES_tradnl" b="1" i="1" dirty="0">
                <a:latin typeface="Times" pitchFamily="2" charset="0"/>
              </a:rPr>
              <a:t>Selección normalizadora</a:t>
            </a:r>
            <a:r>
              <a:rPr lang="es-ES_tradnl" dirty="0">
                <a:latin typeface="Times" pitchFamily="2" charset="0"/>
              </a:rPr>
              <a:t>: favorece a los individuos con fenotipos intermedios y desfavorece a los que presentan características extremas.</a:t>
            </a:r>
          </a:p>
          <a:p>
            <a:pPr marL="285750" indent="-285750">
              <a:buFont typeface="Arial" panose="020B0604020202020204" pitchFamily="34" charset="0"/>
              <a:buChar char="•"/>
            </a:pPr>
            <a:r>
              <a:rPr lang="es-ES_tradnl" b="1" i="1" dirty="0">
                <a:latin typeface="Times" pitchFamily="2" charset="0"/>
              </a:rPr>
              <a:t>Selección disruptiva</a:t>
            </a:r>
            <a:r>
              <a:rPr lang="es-ES_tradnl" dirty="0">
                <a:latin typeface="Times" pitchFamily="2" charset="0"/>
              </a:rPr>
              <a:t>: provoca el incremento de los dos tipos extremos a expensas de los intermedios.</a:t>
            </a:r>
          </a:p>
          <a:p>
            <a:pPr marL="285750" indent="-285750">
              <a:buFont typeface="Arial" panose="020B0604020202020204" pitchFamily="34" charset="0"/>
              <a:buChar char="•"/>
            </a:pPr>
            <a:r>
              <a:rPr lang="es-ES_tradnl" b="1" i="1" dirty="0">
                <a:latin typeface="Times" pitchFamily="2" charset="0"/>
              </a:rPr>
              <a:t>Selección direccional</a:t>
            </a:r>
            <a:r>
              <a:rPr lang="es-ES_tradnl" dirty="0">
                <a:latin typeface="Times" pitchFamily="2" charset="0"/>
              </a:rPr>
              <a:t>: favorece un incremento constante en la proporción de individuos con una característica fenotípica determinada.</a:t>
            </a:r>
          </a:p>
          <a:p>
            <a:pPr marL="285750" indent="-285750">
              <a:buFont typeface="Arial" panose="020B0604020202020204" pitchFamily="34" charset="0"/>
              <a:buChar char="•"/>
            </a:pPr>
            <a:r>
              <a:rPr lang="es-ES_tradnl" b="1" i="1" dirty="0">
                <a:latin typeface="Times" pitchFamily="2" charset="0"/>
              </a:rPr>
              <a:t>Selección dependiente de la frecuencia</a:t>
            </a:r>
            <a:r>
              <a:rPr lang="es-ES_tradnl" dirty="0">
                <a:latin typeface="Times" pitchFamily="2" charset="0"/>
              </a:rPr>
              <a:t>: disminuye la frecuencia de los fenotipos más comunes e incrementa la de los menos comunes, ayudando a mantener la variabilidad genética.</a:t>
            </a:r>
          </a:p>
          <a:p>
            <a:pPr marL="285750" indent="-285750">
              <a:buFont typeface="Arial" panose="020B0604020202020204" pitchFamily="34" charset="0"/>
              <a:buChar char="•"/>
            </a:pPr>
            <a:r>
              <a:rPr lang="es-ES_tradnl" b="1" i="1" dirty="0">
                <a:latin typeface="Times" pitchFamily="2" charset="0"/>
              </a:rPr>
              <a:t>Selección sexual</a:t>
            </a:r>
            <a:r>
              <a:rPr lang="es-ES_tradnl" dirty="0">
                <a:latin typeface="Times" pitchFamily="2" charset="0"/>
              </a:rPr>
              <a:t>: es la consecuencia de la competencia entre los miembros de un sexo para aparearse con los del otro (selección </a:t>
            </a:r>
            <a:r>
              <a:rPr lang="es-ES_tradnl" i="1" dirty="0" err="1">
                <a:latin typeface="Times" pitchFamily="2" charset="0"/>
              </a:rPr>
              <a:t>intra</a:t>
            </a:r>
            <a:r>
              <a:rPr lang="es-ES_tradnl" dirty="0" err="1">
                <a:latin typeface="Times" pitchFamily="2" charset="0"/>
              </a:rPr>
              <a:t>sexual</a:t>
            </a:r>
            <a:r>
              <a:rPr lang="es-ES_tradnl" dirty="0">
                <a:latin typeface="Times" pitchFamily="2" charset="0"/>
              </a:rPr>
              <a:t>), o de la elección de parejas por parte de uno de los sexos (selección </a:t>
            </a:r>
            <a:r>
              <a:rPr lang="es-ES_tradnl" i="1" dirty="0">
                <a:latin typeface="Times" pitchFamily="2" charset="0"/>
              </a:rPr>
              <a:t>inter</a:t>
            </a:r>
            <a:r>
              <a:rPr lang="es-ES_tradnl" dirty="0">
                <a:latin typeface="Times" pitchFamily="2" charset="0"/>
              </a:rPr>
              <a:t>sexual). Es la principal causa del dimorfismo sexual.</a:t>
            </a:r>
          </a:p>
        </p:txBody>
      </p:sp>
      <p:sp>
        <p:nvSpPr>
          <p:cNvPr id="2" name="TextBox 1">
            <a:extLst>
              <a:ext uri="{FF2B5EF4-FFF2-40B4-BE49-F238E27FC236}">
                <a16:creationId xmlns:a16="http://schemas.microsoft.com/office/drawing/2014/main" id="{9E5FA1F0-1C41-8B49-B1DF-B340EA568E10}"/>
              </a:ext>
            </a:extLst>
          </p:cNvPr>
          <p:cNvSpPr txBox="1"/>
          <p:nvPr/>
        </p:nvSpPr>
        <p:spPr>
          <a:xfrm>
            <a:off x="9432099" y="1767006"/>
            <a:ext cx="2584537" cy="3323987"/>
          </a:xfrm>
          <a:prstGeom prst="rect">
            <a:avLst/>
          </a:prstGeom>
          <a:noFill/>
        </p:spPr>
        <p:txBody>
          <a:bodyPr wrap="square" rtlCol="0">
            <a:spAutoFit/>
          </a:bodyPr>
          <a:lstStyle/>
          <a:p>
            <a:r>
              <a:rPr lang="es-ES_tradnl" sz="1400" dirty="0">
                <a:latin typeface="American Typewriter" panose="02090604020004020304" pitchFamily="18" charset="77"/>
              </a:rPr>
              <a:t>Por cuestión meramente estadística, la </a:t>
            </a:r>
            <a:r>
              <a:rPr lang="es-ES_tradnl" sz="1400" b="1" dirty="0">
                <a:latin typeface="American Typewriter" panose="02090604020004020304" pitchFamily="18" charset="77"/>
              </a:rPr>
              <a:t>deriva genética</a:t>
            </a:r>
            <a:r>
              <a:rPr lang="es-ES_tradnl" sz="1400" dirty="0">
                <a:latin typeface="American Typewriter" panose="02090604020004020304" pitchFamily="18" charset="77"/>
              </a:rPr>
              <a:t> tiende a perder los alelos menos frecuentes, inclinando a la población hacia la homogeneidad genética. Sin embargo, en poblaciones pequeñas -por ejemplo, poblaciones fundadoras o en períodos de cuello de botella, los efectos son mucho más marcados y puede conducir a la fijación de caracteres que no sean adaptativos.</a:t>
            </a:r>
          </a:p>
        </p:txBody>
      </p:sp>
      <p:cxnSp>
        <p:nvCxnSpPr>
          <p:cNvPr id="6" name="Curved Connector 5">
            <a:extLst>
              <a:ext uri="{FF2B5EF4-FFF2-40B4-BE49-F238E27FC236}">
                <a16:creationId xmlns:a16="http://schemas.microsoft.com/office/drawing/2014/main" id="{06B1E067-45A9-A749-9AAC-88E74ED0B5F7}"/>
              </a:ext>
            </a:extLst>
          </p:cNvPr>
          <p:cNvCxnSpPr>
            <a:cxnSpLocks/>
            <a:endCxn id="2" idx="0"/>
          </p:cNvCxnSpPr>
          <p:nvPr/>
        </p:nvCxnSpPr>
        <p:spPr>
          <a:xfrm flipV="1">
            <a:off x="8229600" y="1767006"/>
            <a:ext cx="2494768" cy="2116062"/>
          </a:xfrm>
          <a:prstGeom prst="curvedConnector4">
            <a:avLst>
              <a:gd name="adj1" fmla="val 24100"/>
              <a:gd name="adj2" fmla="val 126786"/>
            </a:avLst>
          </a:prstGeom>
          <a:ln>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6867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716E3B-8491-DE4B-A160-52C179EB252F}"/>
              </a:ext>
            </a:extLst>
          </p:cNvPr>
          <p:cNvSpPr txBox="1"/>
          <p:nvPr/>
        </p:nvSpPr>
        <p:spPr>
          <a:xfrm>
            <a:off x="852038" y="2228671"/>
            <a:ext cx="6187589" cy="1200329"/>
          </a:xfrm>
          <a:prstGeom prst="rect">
            <a:avLst/>
          </a:prstGeom>
          <a:noFill/>
        </p:spPr>
        <p:txBody>
          <a:bodyPr wrap="square" rtlCol="0">
            <a:spAutoFit/>
          </a:bodyPr>
          <a:lstStyle/>
          <a:p>
            <a:r>
              <a:rPr lang="es-ES_tradnl" dirty="0">
                <a:latin typeface="Times" pitchFamily="2" charset="0"/>
              </a:rPr>
              <a:t>Los organismos tienen un número finito de rasgos morfológicos, fisiológicos y conductuales por lo que ocupan un número infinito de nichos. La selección natural, actuando bajo la presión de la lucha por la existencia, origina los nodos.</a:t>
            </a:r>
          </a:p>
        </p:txBody>
      </p:sp>
      <p:sp>
        <p:nvSpPr>
          <p:cNvPr id="5" name="TextBox 4">
            <a:extLst>
              <a:ext uri="{FF2B5EF4-FFF2-40B4-BE49-F238E27FC236}">
                <a16:creationId xmlns:a16="http://schemas.microsoft.com/office/drawing/2014/main" id="{103E3BAD-AEA7-7E48-B6DA-01165490B672}"/>
              </a:ext>
            </a:extLst>
          </p:cNvPr>
          <p:cNvSpPr txBox="1"/>
          <p:nvPr/>
        </p:nvSpPr>
        <p:spPr>
          <a:xfrm>
            <a:off x="852038" y="3740725"/>
            <a:ext cx="6187589" cy="646331"/>
          </a:xfrm>
          <a:prstGeom prst="rect">
            <a:avLst/>
          </a:prstGeom>
          <a:noFill/>
        </p:spPr>
        <p:txBody>
          <a:bodyPr wrap="square" rtlCol="0">
            <a:spAutoFit/>
          </a:bodyPr>
          <a:lstStyle/>
          <a:p>
            <a:r>
              <a:rPr lang="es-ES_tradnl" dirty="0">
                <a:latin typeface="Times" pitchFamily="2" charset="0"/>
              </a:rPr>
              <a:t>Los nodos son “picos adaptativos” y se dice que las especies presentes en el pico están adaptadas.</a:t>
            </a:r>
          </a:p>
        </p:txBody>
      </p:sp>
      <p:sp>
        <p:nvSpPr>
          <p:cNvPr id="7" name="TextBox 6">
            <a:extLst>
              <a:ext uri="{FF2B5EF4-FFF2-40B4-BE49-F238E27FC236}">
                <a16:creationId xmlns:a16="http://schemas.microsoft.com/office/drawing/2014/main" id="{84EB6035-D3B2-9646-AD29-7B143423F43D}"/>
              </a:ext>
            </a:extLst>
          </p:cNvPr>
          <p:cNvSpPr txBox="1"/>
          <p:nvPr/>
        </p:nvSpPr>
        <p:spPr>
          <a:xfrm>
            <a:off x="9538571" y="3059668"/>
            <a:ext cx="2231572" cy="738664"/>
          </a:xfrm>
          <a:prstGeom prst="rect">
            <a:avLst/>
          </a:prstGeom>
          <a:noFill/>
        </p:spPr>
        <p:txBody>
          <a:bodyPr wrap="square" rtlCol="0">
            <a:spAutoFit/>
          </a:bodyPr>
          <a:lstStyle/>
          <a:p>
            <a:r>
              <a:rPr lang="es-ES_tradnl" sz="1400" dirty="0">
                <a:latin typeface="American Typewriter" panose="02090604020004020304" pitchFamily="18" charset="77"/>
              </a:rPr>
              <a:t>La adaptación es el resultado de la selección natural</a:t>
            </a:r>
          </a:p>
        </p:txBody>
      </p:sp>
    </p:spTree>
    <p:extLst>
      <p:ext uri="{BB962C8B-B14F-4D97-AF65-F5344CB8AC3E}">
        <p14:creationId xmlns:p14="http://schemas.microsoft.com/office/powerpoint/2010/main" val="1685335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2879F36-EA4D-8C47-9287-9F8BC8BA5AEE}"/>
              </a:ext>
            </a:extLst>
          </p:cNvPr>
          <p:cNvSpPr txBox="1"/>
          <p:nvPr/>
        </p:nvSpPr>
        <p:spPr>
          <a:xfrm>
            <a:off x="881743" y="1381659"/>
            <a:ext cx="5965371" cy="1200329"/>
          </a:xfrm>
          <a:prstGeom prst="rect">
            <a:avLst/>
          </a:prstGeom>
          <a:noFill/>
        </p:spPr>
        <p:txBody>
          <a:bodyPr wrap="square" rtlCol="0">
            <a:spAutoFit/>
          </a:bodyPr>
          <a:lstStyle/>
          <a:p>
            <a:r>
              <a:rPr lang="es-ES_tradnl">
                <a:latin typeface="Times" pitchFamily="2" charset="0"/>
              </a:rPr>
              <a:t>La diversidad ocasionada por mecanismos de mutación ocurre, en principio, al azar. Sin embargo, la diversidad observada en el mundo real es nodal (</a:t>
            </a:r>
            <a:r>
              <a:rPr lang="en-US" err="1">
                <a:latin typeface="Times" pitchFamily="2" charset="0"/>
              </a:rPr>
              <a:t>teoría</a:t>
            </a:r>
            <a:r>
              <a:rPr lang="en-US">
                <a:latin typeface="Times" pitchFamily="2" charset="0"/>
              </a:rPr>
              <a:t> </a:t>
            </a:r>
            <a:r>
              <a:rPr lang="en-US" err="1">
                <a:latin typeface="Times" pitchFamily="2" charset="0"/>
              </a:rPr>
              <a:t>neutralista</a:t>
            </a:r>
            <a:r>
              <a:rPr lang="en-US">
                <a:latin typeface="Times" pitchFamily="2" charset="0"/>
              </a:rPr>
              <a:t> de </a:t>
            </a:r>
            <a:r>
              <a:rPr lang="en-US" err="1">
                <a:latin typeface="Times" pitchFamily="2" charset="0"/>
              </a:rPr>
              <a:t>Motoo</a:t>
            </a:r>
            <a:r>
              <a:rPr lang="en-US">
                <a:latin typeface="Times" pitchFamily="2" charset="0"/>
              </a:rPr>
              <a:t> Kimura, 1968).</a:t>
            </a:r>
          </a:p>
        </p:txBody>
      </p:sp>
      <p:sp>
        <p:nvSpPr>
          <p:cNvPr id="5" name="TextBox 4">
            <a:extLst>
              <a:ext uri="{FF2B5EF4-FFF2-40B4-BE49-F238E27FC236}">
                <a16:creationId xmlns:a16="http://schemas.microsoft.com/office/drawing/2014/main" id="{144E5129-ECAD-8D4A-AE51-0CDD1971C9D8}"/>
              </a:ext>
            </a:extLst>
          </p:cNvPr>
          <p:cNvSpPr txBox="1"/>
          <p:nvPr/>
        </p:nvSpPr>
        <p:spPr>
          <a:xfrm>
            <a:off x="7310682" y="750718"/>
            <a:ext cx="4180114" cy="2462213"/>
          </a:xfrm>
          <a:prstGeom prst="rect">
            <a:avLst/>
          </a:prstGeom>
          <a:noFill/>
        </p:spPr>
        <p:txBody>
          <a:bodyPr wrap="square" rtlCol="0">
            <a:spAutoFit/>
          </a:bodyPr>
          <a:lstStyle/>
          <a:p>
            <a:r>
              <a:rPr lang="es-ES_tradnl" sz="1400">
                <a:latin typeface="American Typewriter" panose="02090604020004020304" pitchFamily="18" charset="77"/>
              </a:rPr>
              <a:t>La variación genética observada en las poblaciones y entre las especies se debe a la fluctuación y la fijación aleatoria en el genoma de variantes genéticas </a:t>
            </a:r>
            <a:r>
              <a:rPr lang="es-ES_tradnl" sz="1400" b="1" i="1">
                <a:latin typeface="American Typewriter" panose="02090604020004020304" pitchFamily="18" charset="77"/>
              </a:rPr>
              <a:t>neutras</a:t>
            </a:r>
            <a:r>
              <a:rPr lang="es-ES_tradnl" sz="1400">
                <a:latin typeface="American Typewriter" panose="02090604020004020304" pitchFamily="18" charset="77"/>
              </a:rPr>
              <a:t>.</a:t>
            </a:r>
          </a:p>
          <a:p>
            <a:r>
              <a:rPr lang="es-ES_tradnl" sz="1400">
                <a:latin typeface="American Typewriter" panose="02090604020004020304" pitchFamily="18" charset="77"/>
              </a:rPr>
              <a:t>Una variante neutra resulta igualmente efectiva para la supervivencia y la reproducción del individuo.</a:t>
            </a:r>
          </a:p>
          <a:p>
            <a:r>
              <a:rPr lang="es-ES_tradnl" sz="1400">
                <a:latin typeface="American Typewriter" panose="02090604020004020304" pitchFamily="18" charset="77"/>
              </a:rPr>
              <a:t>La aparición, por mutación, de una variante neutra es indetectable para la selección y solo el azar determinará su pervivencia o extinción.</a:t>
            </a:r>
          </a:p>
        </p:txBody>
      </p:sp>
      <p:sp>
        <p:nvSpPr>
          <p:cNvPr id="6" name="TextBox 5">
            <a:extLst>
              <a:ext uri="{FF2B5EF4-FFF2-40B4-BE49-F238E27FC236}">
                <a16:creationId xmlns:a16="http://schemas.microsoft.com/office/drawing/2014/main" id="{94767276-1856-6242-9AE7-D953B510ECEB}"/>
              </a:ext>
            </a:extLst>
          </p:cNvPr>
          <p:cNvSpPr txBox="1"/>
          <p:nvPr/>
        </p:nvSpPr>
        <p:spPr>
          <a:xfrm>
            <a:off x="881743" y="642996"/>
            <a:ext cx="2884123" cy="369332"/>
          </a:xfrm>
          <a:prstGeom prst="rect">
            <a:avLst/>
          </a:prstGeom>
          <a:noFill/>
        </p:spPr>
        <p:txBody>
          <a:bodyPr wrap="none" rtlCol="0">
            <a:spAutoFit/>
          </a:bodyPr>
          <a:lstStyle/>
          <a:p>
            <a:r>
              <a:rPr lang="es-ES_tradnl">
                <a:latin typeface="Times" pitchFamily="2" charset="0"/>
              </a:rPr>
              <a:t>La evolución del darwinismo</a:t>
            </a:r>
          </a:p>
        </p:txBody>
      </p:sp>
      <p:sp>
        <p:nvSpPr>
          <p:cNvPr id="7" name="TextBox 6">
            <a:extLst>
              <a:ext uri="{FF2B5EF4-FFF2-40B4-BE49-F238E27FC236}">
                <a16:creationId xmlns:a16="http://schemas.microsoft.com/office/drawing/2014/main" id="{9636072E-EA6D-9647-9C18-8E89758495A9}"/>
              </a:ext>
            </a:extLst>
          </p:cNvPr>
          <p:cNvSpPr txBox="1"/>
          <p:nvPr/>
        </p:nvSpPr>
        <p:spPr>
          <a:xfrm>
            <a:off x="881743" y="4016829"/>
            <a:ext cx="10609054" cy="646331"/>
          </a:xfrm>
          <a:prstGeom prst="rect">
            <a:avLst/>
          </a:prstGeom>
          <a:noFill/>
        </p:spPr>
        <p:txBody>
          <a:bodyPr wrap="square" rtlCol="0">
            <a:spAutoFit/>
          </a:bodyPr>
          <a:lstStyle/>
          <a:p>
            <a:r>
              <a:rPr lang="es-ES_tradnl" dirty="0">
                <a:latin typeface="Times" pitchFamily="2" charset="0"/>
              </a:rPr>
              <a:t>A nivel molecular, la mayor parte de los cambios evolutivos y de la variabilidad dentro de una especie no se deben a la selección sino a la </a:t>
            </a:r>
            <a:r>
              <a:rPr lang="es-ES_tradnl" i="1" dirty="0">
                <a:latin typeface="Times" pitchFamily="2" charset="0"/>
              </a:rPr>
              <a:t>deriva genética </a:t>
            </a:r>
            <a:r>
              <a:rPr lang="es-ES_tradnl" dirty="0">
                <a:latin typeface="Times" pitchFamily="2" charset="0"/>
              </a:rPr>
              <a:t>de genes mutantes selectivamente equivalentes.</a:t>
            </a:r>
          </a:p>
        </p:txBody>
      </p:sp>
      <p:sp>
        <p:nvSpPr>
          <p:cNvPr id="11" name="TextBox 10">
            <a:extLst>
              <a:ext uri="{FF2B5EF4-FFF2-40B4-BE49-F238E27FC236}">
                <a16:creationId xmlns:a16="http://schemas.microsoft.com/office/drawing/2014/main" id="{1F9C342C-8C2E-A844-8428-24812E28210C}"/>
              </a:ext>
            </a:extLst>
          </p:cNvPr>
          <p:cNvSpPr txBox="1"/>
          <p:nvPr/>
        </p:nvSpPr>
        <p:spPr>
          <a:xfrm>
            <a:off x="881743" y="5005393"/>
            <a:ext cx="10500196" cy="646331"/>
          </a:xfrm>
          <a:prstGeom prst="rect">
            <a:avLst/>
          </a:prstGeom>
          <a:noFill/>
        </p:spPr>
        <p:txBody>
          <a:bodyPr wrap="square" rtlCol="0">
            <a:spAutoFit/>
          </a:bodyPr>
          <a:lstStyle/>
          <a:p>
            <a:r>
              <a:rPr lang="es-ES_tradnl" dirty="0">
                <a:latin typeface="Times" pitchFamily="2" charset="0"/>
              </a:rPr>
              <a:t>Hoy en día se reconoce que las mutaciones pueden ser neutras (adaptativamente equivalentes al </a:t>
            </a:r>
            <a:r>
              <a:rPr lang="es-ES_tradnl" i="1" dirty="0">
                <a:latin typeface="Times" pitchFamily="2" charset="0"/>
              </a:rPr>
              <a:t>alelo salvaje</a:t>
            </a:r>
            <a:r>
              <a:rPr lang="es-ES_tradnl" dirty="0">
                <a:latin typeface="Times" pitchFamily="2" charset="0"/>
              </a:rPr>
              <a:t>), desventajosas, o ventajosas. Los dos últimos tipos de mutaciones son afectados por la selección natural. </a:t>
            </a:r>
          </a:p>
        </p:txBody>
      </p:sp>
    </p:spTree>
    <p:extLst>
      <p:ext uri="{BB962C8B-B14F-4D97-AF65-F5344CB8AC3E}">
        <p14:creationId xmlns:p14="http://schemas.microsoft.com/office/powerpoint/2010/main" val="2564968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E835A5E-B2E3-3448-9383-1AAED3F8CD51}"/>
              </a:ext>
            </a:extLst>
          </p:cNvPr>
          <p:cNvSpPr txBox="1"/>
          <p:nvPr/>
        </p:nvSpPr>
        <p:spPr>
          <a:xfrm>
            <a:off x="651354" y="2304789"/>
            <a:ext cx="10734806" cy="1200329"/>
          </a:xfrm>
          <a:prstGeom prst="rect">
            <a:avLst/>
          </a:prstGeom>
          <a:noFill/>
        </p:spPr>
        <p:txBody>
          <a:bodyPr wrap="square" rtlCol="0">
            <a:spAutoFit/>
          </a:bodyPr>
          <a:lstStyle/>
          <a:p>
            <a:r>
              <a:rPr lang="es-ES_tradnl" dirty="0"/>
              <a:t>Muchos genes, particularmente aquellos que codifican para funciones que se han mantenido sin cambio a lo largo del tiempo, evolucionan de acuerdo a las predicciones de la teoría neutral.</a:t>
            </a:r>
          </a:p>
          <a:p>
            <a:endParaRPr lang="es-ES_tradnl" dirty="0"/>
          </a:p>
          <a:p>
            <a:r>
              <a:rPr lang="es-ES_tradnl" dirty="0"/>
              <a:t>Otro grupo de genes en cambio parecen evolucionar bajo la influencia de selección positiva. </a:t>
            </a:r>
          </a:p>
        </p:txBody>
      </p:sp>
      <p:sp>
        <p:nvSpPr>
          <p:cNvPr id="5" name="TextBox 4">
            <a:extLst>
              <a:ext uri="{FF2B5EF4-FFF2-40B4-BE49-F238E27FC236}">
                <a16:creationId xmlns:a16="http://schemas.microsoft.com/office/drawing/2014/main" id="{4403BF38-8C00-F84D-8F3F-55447AEEFC00}"/>
              </a:ext>
            </a:extLst>
          </p:cNvPr>
          <p:cNvSpPr txBox="1"/>
          <p:nvPr/>
        </p:nvSpPr>
        <p:spPr>
          <a:xfrm>
            <a:off x="676405" y="1277655"/>
            <a:ext cx="2919389" cy="646331"/>
          </a:xfrm>
          <a:prstGeom prst="rect">
            <a:avLst/>
          </a:prstGeom>
          <a:noFill/>
        </p:spPr>
        <p:txBody>
          <a:bodyPr wrap="none" rtlCol="0">
            <a:spAutoFit/>
          </a:bodyPr>
          <a:lstStyle/>
          <a:p>
            <a:r>
              <a:rPr lang="es-ES_tradnl" dirty="0" err="1"/>
              <a:t>Seleccionismo</a:t>
            </a:r>
            <a:r>
              <a:rPr lang="es-ES_tradnl" dirty="0"/>
              <a:t> o neutralismo </a:t>
            </a:r>
          </a:p>
          <a:p>
            <a:endParaRPr lang="es-ES_tradnl" dirty="0"/>
          </a:p>
        </p:txBody>
      </p:sp>
    </p:spTree>
    <p:extLst>
      <p:ext uri="{BB962C8B-B14F-4D97-AF65-F5344CB8AC3E}">
        <p14:creationId xmlns:p14="http://schemas.microsoft.com/office/powerpoint/2010/main" val="1527444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AA101E7-16CD-5B45-972F-F0E81C9C6C6E}"/>
              </a:ext>
            </a:extLst>
          </p:cNvPr>
          <p:cNvSpPr txBox="1"/>
          <p:nvPr/>
        </p:nvSpPr>
        <p:spPr>
          <a:xfrm>
            <a:off x="609603" y="1268552"/>
            <a:ext cx="7870518" cy="1477328"/>
          </a:xfrm>
          <a:prstGeom prst="rect">
            <a:avLst/>
          </a:prstGeom>
          <a:noFill/>
        </p:spPr>
        <p:txBody>
          <a:bodyPr wrap="square" rtlCol="0">
            <a:spAutoFit/>
          </a:bodyPr>
          <a:lstStyle/>
          <a:p>
            <a:r>
              <a:rPr lang="es-ES_tradnl" dirty="0">
                <a:latin typeface="Times" pitchFamily="2" charset="0"/>
              </a:rPr>
              <a:t>Esa idea, al igual que la vida, no surgió por generación espontánea. </a:t>
            </a:r>
            <a:r>
              <a:rPr lang="es-ES_tradnl" b="1" dirty="0">
                <a:latin typeface="Times" pitchFamily="2" charset="0"/>
              </a:rPr>
              <a:t>Charles</a:t>
            </a:r>
            <a:r>
              <a:rPr lang="es-ES_tradnl" dirty="0">
                <a:latin typeface="Times" pitchFamily="2" charset="0"/>
              </a:rPr>
              <a:t> </a:t>
            </a:r>
            <a:r>
              <a:rPr lang="es-ES_tradnl" b="1" dirty="0">
                <a:latin typeface="Times" pitchFamily="2" charset="0"/>
              </a:rPr>
              <a:t>Darwin </a:t>
            </a:r>
            <a:r>
              <a:rPr lang="es-ES_tradnl" dirty="0">
                <a:latin typeface="Times" pitchFamily="2" charset="0"/>
              </a:rPr>
              <a:t>realizó un esfuerzo de síntesis de ideas y postulados que retomó sus predecesores, particularmente de dos franceses que aportaron ideas importantes sobre los mecanismos de adaptación que luego Darwin desarrolló en su teoría de la </a:t>
            </a:r>
            <a:r>
              <a:rPr lang="es-ES_tradnl" i="1" dirty="0">
                <a:latin typeface="Times" pitchFamily="2" charset="0"/>
              </a:rPr>
              <a:t>selección natural</a:t>
            </a:r>
            <a:r>
              <a:rPr lang="es-ES_tradnl" dirty="0">
                <a:latin typeface="Times" pitchFamily="2" charset="0"/>
              </a:rPr>
              <a:t>.</a:t>
            </a:r>
          </a:p>
        </p:txBody>
      </p:sp>
      <p:sp>
        <p:nvSpPr>
          <p:cNvPr id="5" name="TextBox 4">
            <a:extLst>
              <a:ext uri="{FF2B5EF4-FFF2-40B4-BE49-F238E27FC236}">
                <a16:creationId xmlns:a16="http://schemas.microsoft.com/office/drawing/2014/main" id="{C557B203-5BC1-1F46-A373-93B75D7C797E}"/>
              </a:ext>
            </a:extLst>
          </p:cNvPr>
          <p:cNvSpPr txBox="1"/>
          <p:nvPr/>
        </p:nvSpPr>
        <p:spPr>
          <a:xfrm>
            <a:off x="609603" y="3105834"/>
            <a:ext cx="7870518" cy="923330"/>
          </a:xfrm>
          <a:prstGeom prst="rect">
            <a:avLst/>
          </a:prstGeom>
          <a:noFill/>
        </p:spPr>
        <p:txBody>
          <a:bodyPr wrap="square" rtlCol="0">
            <a:spAutoFit/>
          </a:bodyPr>
          <a:lstStyle/>
          <a:p>
            <a:r>
              <a:rPr lang="es-ES_tradnl" b="1" dirty="0">
                <a:latin typeface="Times" pitchFamily="2" charset="0"/>
              </a:rPr>
              <a:t>Georges </a:t>
            </a:r>
            <a:r>
              <a:rPr lang="es-ES_tradnl" b="1" dirty="0" err="1">
                <a:latin typeface="Times" pitchFamily="2" charset="0"/>
              </a:rPr>
              <a:t>Leclerc</a:t>
            </a:r>
            <a:r>
              <a:rPr lang="es-ES_tradnl" b="1" dirty="0">
                <a:latin typeface="Times" pitchFamily="2" charset="0"/>
              </a:rPr>
              <a:t> </a:t>
            </a:r>
            <a:r>
              <a:rPr lang="es-ES_tradnl" dirty="0">
                <a:latin typeface="Times" pitchFamily="2" charset="0"/>
              </a:rPr>
              <a:t>reconoció que las diferencias entre las especies relacionadas de animales que viven en diferentes partes del mundo, mismas que reflejan los diferentes entornos que ocupaban.</a:t>
            </a:r>
          </a:p>
        </p:txBody>
      </p:sp>
      <p:sp>
        <p:nvSpPr>
          <p:cNvPr id="6" name="TextBox 5">
            <a:extLst>
              <a:ext uri="{FF2B5EF4-FFF2-40B4-BE49-F238E27FC236}">
                <a16:creationId xmlns:a16="http://schemas.microsoft.com/office/drawing/2014/main" id="{317092FB-5E83-8A48-BCE2-13C295C421DA}"/>
              </a:ext>
            </a:extLst>
          </p:cNvPr>
          <p:cNvSpPr txBox="1"/>
          <p:nvPr/>
        </p:nvSpPr>
        <p:spPr>
          <a:xfrm>
            <a:off x="609603" y="4389119"/>
            <a:ext cx="7870518" cy="923330"/>
          </a:xfrm>
          <a:prstGeom prst="rect">
            <a:avLst/>
          </a:prstGeom>
          <a:noFill/>
        </p:spPr>
        <p:txBody>
          <a:bodyPr wrap="square" rtlCol="0">
            <a:spAutoFit/>
          </a:bodyPr>
          <a:lstStyle/>
          <a:p>
            <a:r>
              <a:rPr lang="es-ES_tradnl" b="1" dirty="0">
                <a:latin typeface="Times" pitchFamily="2" charset="0"/>
              </a:rPr>
              <a:t>Jean </a:t>
            </a:r>
            <a:r>
              <a:rPr lang="es-ES_tradnl" b="1" dirty="0" err="1">
                <a:latin typeface="Times" pitchFamily="2" charset="0"/>
              </a:rPr>
              <a:t>Baptiste</a:t>
            </a:r>
            <a:r>
              <a:rPr lang="es-ES_tradnl" b="1" dirty="0">
                <a:latin typeface="Times" pitchFamily="2" charset="0"/>
              </a:rPr>
              <a:t> Lamarck </a:t>
            </a:r>
            <a:r>
              <a:rPr lang="es-ES_tradnl" dirty="0">
                <a:latin typeface="Times" pitchFamily="2" charset="0"/>
              </a:rPr>
              <a:t>popularizó la idea de que el entorno cambia y con ello las necesidades de los organismos, por lo que las características de los seres vivos cambian para adaptarse al entorno.</a:t>
            </a:r>
          </a:p>
        </p:txBody>
      </p:sp>
      <p:sp>
        <p:nvSpPr>
          <p:cNvPr id="2" name="TextBox 1">
            <a:extLst>
              <a:ext uri="{FF2B5EF4-FFF2-40B4-BE49-F238E27FC236}">
                <a16:creationId xmlns:a16="http://schemas.microsoft.com/office/drawing/2014/main" id="{E58D22B9-F0BE-5F4F-92FB-9D9E409E2813}"/>
              </a:ext>
            </a:extLst>
          </p:cNvPr>
          <p:cNvSpPr txBox="1"/>
          <p:nvPr/>
        </p:nvSpPr>
        <p:spPr>
          <a:xfrm>
            <a:off x="9081371" y="2090172"/>
            <a:ext cx="2730673" cy="2677656"/>
          </a:xfrm>
          <a:prstGeom prst="rect">
            <a:avLst/>
          </a:prstGeom>
          <a:noFill/>
        </p:spPr>
        <p:txBody>
          <a:bodyPr wrap="square" rtlCol="0">
            <a:spAutoFit/>
          </a:bodyPr>
          <a:lstStyle/>
          <a:p>
            <a:r>
              <a:rPr lang="es-ES_tradnl" sz="1400" dirty="0">
                <a:latin typeface="American Typewriter" panose="02090604020004020304" pitchFamily="18" charset="77"/>
              </a:rPr>
              <a:t>Este concepto no es en absoluto nuevo, dado que desde la antigua Grecia había sido postulado el origen común de todos los seres vivos (especialmente por Anaximandro).</a:t>
            </a:r>
          </a:p>
          <a:p>
            <a:r>
              <a:rPr lang="es-ES_tradnl" sz="1400" dirty="0">
                <a:latin typeface="American Typewriter" panose="02090604020004020304" pitchFamily="18" charset="77"/>
              </a:rPr>
              <a:t>Varios naturalistas de los siglos XVIII y XIX plantearon la hipótesis de que las especies se transforman unas en otras.</a:t>
            </a:r>
          </a:p>
        </p:txBody>
      </p:sp>
    </p:spTree>
    <p:extLst>
      <p:ext uri="{BB962C8B-B14F-4D97-AF65-F5344CB8AC3E}">
        <p14:creationId xmlns:p14="http://schemas.microsoft.com/office/powerpoint/2010/main" val="991882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91D64A2-1966-5C41-AE32-AA2178648D5C}"/>
              </a:ext>
            </a:extLst>
          </p:cNvPr>
          <p:cNvSpPr/>
          <p:nvPr/>
        </p:nvSpPr>
        <p:spPr>
          <a:xfrm>
            <a:off x="979715" y="1248566"/>
            <a:ext cx="6679364" cy="1200329"/>
          </a:xfrm>
          <a:prstGeom prst="rect">
            <a:avLst/>
          </a:prstGeom>
        </p:spPr>
        <p:txBody>
          <a:bodyPr wrap="square">
            <a:spAutoFit/>
          </a:bodyPr>
          <a:lstStyle/>
          <a:p>
            <a:r>
              <a:rPr lang="es-ES_tradnl">
                <a:effectLst/>
                <a:latin typeface="Times" pitchFamily="2" charset="0"/>
              </a:rPr>
              <a:t>Formas diferentes sobreviven y</a:t>
            </a:r>
            <a:r>
              <a:rPr lang="es-ES_tradnl">
                <a:latin typeface="Times" pitchFamily="2" charset="0"/>
              </a:rPr>
              <a:t> </a:t>
            </a:r>
            <a:r>
              <a:rPr lang="es-ES_tradnl">
                <a:effectLst/>
                <a:latin typeface="Times" pitchFamily="2" charset="0"/>
              </a:rPr>
              <a:t>se reproducen a un ritmo</a:t>
            </a:r>
            <a:r>
              <a:rPr lang="es-ES_tradnl">
                <a:latin typeface="Times" pitchFamily="2" charset="0"/>
              </a:rPr>
              <a:t> </a:t>
            </a:r>
            <a:r>
              <a:rPr lang="es-ES_tradnl">
                <a:effectLst/>
                <a:latin typeface="Times" pitchFamily="2" charset="0"/>
              </a:rPr>
              <a:t>distinto en función de las condiciones del ambiente; la reproducción diferencial induce cambios poblacionales que originan, finalmente, la sustitución de una forma común por otra.</a:t>
            </a:r>
          </a:p>
        </p:txBody>
      </p:sp>
      <p:sp>
        <p:nvSpPr>
          <p:cNvPr id="5" name="Rectangle 4">
            <a:extLst>
              <a:ext uri="{FF2B5EF4-FFF2-40B4-BE49-F238E27FC236}">
                <a16:creationId xmlns:a16="http://schemas.microsoft.com/office/drawing/2014/main" id="{ED39B059-4EDA-CC41-AE07-4A8C36D612FE}"/>
              </a:ext>
            </a:extLst>
          </p:cNvPr>
          <p:cNvSpPr/>
          <p:nvPr/>
        </p:nvSpPr>
        <p:spPr>
          <a:xfrm>
            <a:off x="979713" y="2967335"/>
            <a:ext cx="6679365" cy="923330"/>
          </a:xfrm>
          <a:prstGeom prst="rect">
            <a:avLst/>
          </a:prstGeom>
        </p:spPr>
        <p:txBody>
          <a:bodyPr wrap="square">
            <a:spAutoFit/>
          </a:bodyPr>
          <a:lstStyle/>
          <a:p>
            <a:r>
              <a:rPr lang="es-ES_tradnl">
                <a:latin typeface="Times" pitchFamily="2" charset="0"/>
              </a:rPr>
              <a:t>Distintas poblaciones de una misma especie pueden distanciarse y ocupar distintos nichos ecológicos, para </a:t>
            </a:r>
            <a:r>
              <a:rPr lang="es-ES_tradnl" i="1">
                <a:latin typeface="Times" pitchFamily="2" charset="0"/>
              </a:rPr>
              <a:t>convertirse</a:t>
            </a:r>
            <a:r>
              <a:rPr lang="es-ES_tradnl">
                <a:latin typeface="Times" pitchFamily="2" charset="0"/>
              </a:rPr>
              <a:t> en especies distintas.</a:t>
            </a:r>
          </a:p>
        </p:txBody>
      </p:sp>
      <p:sp>
        <p:nvSpPr>
          <p:cNvPr id="6" name="TextBox 5">
            <a:extLst>
              <a:ext uri="{FF2B5EF4-FFF2-40B4-BE49-F238E27FC236}">
                <a16:creationId xmlns:a16="http://schemas.microsoft.com/office/drawing/2014/main" id="{E015029F-D4F6-1E46-9315-C8F6AC53FFBE}"/>
              </a:ext>
            </a:extLst>
          </p:cNvPr>
          <p:cNvSpPr txBox="1"/>
          <p:nvPr/>
        </p:nvSpPr>
        <p:spPr>
          <a:xfrm>
            <a:off x="979713" y="4409105"/>
            <a:ext cx="6679365" cy="923330"/>
          </a:xfrm>
          <a:prstGeom prst="rect">
            <a:avLst/>
          </a:prstGeom>
        </p:spPr>
        <p:txBody>
          <a:bodyPr wrap="square">
            <a:spAutoFit/>
          </a:bodyPr>
          <a:lstStyle>
            <a:defPPr>
              <a:defRPr lang="en-MX"/>
            </a:defPPr>
            <a:lvl1pPr>
              <a:defRPr>
                <a:latin typeface="Times" pitchFamily="2" charset="0"/>
              </a:defRPr>
            </a:lvl1pPr>
          </a:lstStyle>
          <a:p>
            <a:r>
              <a:rPr lang="es-ES_tradnl"/>
              <a:t>La morfología, fisiología y comportamiento que han sido </a:t>
            </a:r>
            <a:r>
              <a:rPr lang="es-ES_tradnl" b="1" i="1"/>
              <a:t>cuidadosa y hábilmente </a:t>
            </a:r>
            <a:r>
              <a:rPr lang="es-ES_tradnl"/>
              <a:t>seleccionados capacitan a un organismo para adaptarse al mundo y desempeñarse (o adecuarse) en él.</a:t>
            </a:r>
          </a:p>
        </p:txBody>
      </p:sp>
      <p:sp>
        <p:nvSpPr>
          <p:cNvPr id="3" name="TextBox 2">
            <a:extLst>
              <a:ext uri="{FF2B5EF4-FFF2-40B4-BE49-F238E27FC236}">
                <a16:creationId xmlns:a16="http://schemas.microsoft.com/office/drawing/2014/main" id="{E540CE80-C29E-CC40-A41A-78191068030E}"/>
              </a:ext>
            </a:extLst>
          </p:cNvPr>
          <p:cNvSpPr txBox="1"/>
          <p:nvPr/>
        </p:nvSpPr>
        <p:spPr>
          <a:xfrm>
            <a:off x="8697687" y="1874728"/>
            <a:ext cx="3026227" cy="3108543"/>
          </a:xfrm>
          <a:prstGeom prst="rect">
            <a:avLst/>
          </a:prstGeom>
          <a:noFill/>
        </p:spPr>
        <p:txBody>
          <a:bodyPr wrap="square" rtlCol="0">
            <a:spAutoFit/>
          </a:bodyPr>
          <a:lstStyle/>
          <a:p>
            <a:r>
              <a:rPr lang="es-ES_tradnl" sz="1400">
                <a:latin typeface="American Typewriter" panose="02090604020004020304" pitchFamily="18" charset="77"/>
              </a:rPr>
              <a:t>La selección natural se define como la reproducción diferencial de los individuos portadores de los distintos genotipos de una población. El éxito reproductivo diferencial, que resulta de las interacciones entre los organismos y su ambiente, modela la variabilidad genética al producir cambios o mantener las frecuencias del conjunto de los alelos que componen el reservorio génico de una población.</a:t>
            </a:r>
          </a:p>
        </p:txBody>
      </p:sp>
    </p:spTree>
    <p:extLst>
      <p:ext uri="{BB962C8B-B14F-4D97-AF65-F5344CB8AC3E}">
        <p14:creationId xmlns:p14="http://schemas.microsoft.com/office/powerpoint/2010/main" val="1865450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A9636F-E6A2-F44A-85DA-7B5C4DF54A16}"/>
              </a:ext>
            </a:extLst>
          </p:cNvPr>
          <p:cNvSpPr/>
          <p:nvPr/>
        </p:nvSpPr>
        <p:spPr>
          <a:xfrm>
            <a:off x="1045028" y="1062301"/>
            <a:ext cx="7399911" cy="646331"/>
          </a:xfrm>
          <a:prstGeom prst="rect">
            <a:avLst/>
          </a:prstGeom>
        </p:spPr>
        <p:txBody>
          <a:bodyPr wrap="square">
            <a:spAutoFit/>
          </a:bodyPr>
          <a:lstStyle/>
          <a:p>
            <a:r>
              <a:rPr lang="es-ES_tradnl">
                <a:effectLst/>
                <a:latin typeface="Times" pitchFamily="2" charset="0"/>
              </a:rPr>
              <a:t>El punto de vista actual sobre la adaptación es que e</a:t>
            </a:r>
            <a:r>
              <a:rPr lang="es-ES_tradnl">
                <a:latin typeface="Times" pitchFamily="2" charset="0"/>
              </a:rPr>
              <a:t>l </a:t>
            </a:r>
            <a:r>
              <a:rPr lang="es-ES_tradnl">
                <a:effectLst/>
                <a:latin typeface="Times" pitchFamily="2" charset="0"/>
              </a:rPr>
              <a:t>ambiente plantea</a:t>
            </a:r>
          </a:p>
          <a:p>
            <a:r>
              <a:rPr lang="es-ES_tradnl">
                <a:effectLst/>
                <a:latin typeface="Times" pitchFamily="2" charset="0"/>
              </a:rPr>
              <a:t>ciertos “problemas” que los organismos</a:t>
            </a:r>
            <a:r>
              <a:rPr lang="es-ES_tradnl">
                <a:latin typeface="Times" pitchFamily="2" charset="0"/>
              </a:rPr>
              <a:t> </a:t>
            </a:r>
            <a:r>
              <a:rPr lang="es-ES_tradnl">
                <a:effectLst/>
                <a:latin typeface="Times" pitchFamily="2" charset="0"/>
              </a:rPr>
              <a:t>necesitan “resolver”.</a:t>
            </a:r>
          </a:p>
        </p:txBody>
      </p:sp>
      <p:sp>
        <p:nvSpPr>
          <p:cNvPr id="5" name="TextBox 4">
            <a:extLst>
              <a:ext uri="{FF2B5EF4-FFF2-40B4-BE49-F238E27FC236}">
                <a16:creationId xmlns:a16="http://schemas.microsoft.com/office/drawing/2014/main" id="{3AD0F912-1259-FF40-A8CA-1DF9DDC3D1CD}"/>
              </a:ext>
            </a:extLst>
          </p:cNvPr>
          <p:cNvSpPr txBox="1"/>
          <p:nvPr/>
        </p:nvSpPr>
        <p:spPr>
          <a:xfrm>
            <a:off x="1045027" y="3465947"/>
            <a:ext cx="7399911" cy="923330"/>
          </a:xfrm>
          <a:prstGeom prst="rect">
            <a:avLst/>
          </a:prstGeom>
        </p:spPr>
        <p:txBody>
          <a:bodyPr wrap="square">
            <a:spAutoFit/>
          </a:bodyPr>
          <a:lstStyle>
            <a:defPPr>
              <a:defRPr lang="en-MX"/>
            </a:defPPr>
            <a:lvl1pPr>
              <a:defRPr>
                <a:effectLst/>
                <a:latin typeface="Times" pitchFamily="2" charset="0"/>
              </a:defRPr>
            </a:lvl1pPr>
          </a:lstStyle>
          <a:p>
            <a:r>
              <a:rPr lang="es-ES_tradnl"/>
              <a:t>La evolución de las aves a partir de los reptiles puede considerarse un</a:t>
            </a:r>
          </a:p>
          <a:p>
            <a:r>
              <a:rPr lang="es-ES_tradnl"/>
              <a:t>proceso de adaptación mediante el cual las aves “resolvieron” el “problema”</a:t>
            </a:r>
          </a:p>
          <a:p>
            <a:r>
              <a:rPr lang="es-ES_tradnl"/>
              <a:t>del vuelo.</a:t>
            </a:r>
          </a:p>
        </p:txBody>
      </p:sp>
      <p:sp>
        <p:nvSpPr>
          <p:cNvPr id="6" name="TextBox 5">
            <a:extLst>
              <a:ext uri="{FF2B5EF4-FFF2-40B4-BE49-F238E27FC236}">
                <a16:creationId xmlns:a16="http://schemas.microsoft.com/office/drawing/2014/main" id="{2B828D51-DF0A-684C-8222-72B30D139945}"/>
              </a:ext>
            </a:extLst>
          </p:cNvPr>
          <p:cNvSpPr txBox="1"/>
          <p:nvPr/>
        </p:nvSpPr>
        <p:spPr>
          <a:xfrm>
            <a:off x="1045027" y="1994789"/>
            <a:ext cx="7399911" cy="1477328"/>
          </a:xfrm>
          <a:prstGeom prst="rect">
            <a:avLst/>
          </a:prstGeom>
          <a:noFill/>
        </p:spPr>
        <p:txBody>
          <a:bodyPr wrap="square" rtlCol="0">
            <a:spAutoFit/>
          </a:bodyPr>
          <a:lstStyle/>
          <a:p>
            <a:r>
              <a:rPr lang="es-ES_tradnl">
                <a:effectLst/>
                <a:latin typeface="Times" pitchFamily="2" charset="0"/>
              </a:rPr>
              <a:t>La evolución a través de la selección natural constituye el</a:t>
            </a:r>
            <a:r>
              <a:rPr lang="es-ES_tradnl">
                <a:latin typeface="Times" pitchFamily="2" charset="0"/>
              </a:rPr>
              <a:t> </a:t>
            </a:r>
            <a:r>
              <a:rPr lang="es-ES_tradnl">
                <a:effectLst/>
                <a:latin typeface="Times" pitchFamily="2" charset="0"/>
              </a:rPr>
              <a:t>mecanismo para crear dichas soluciones y la adaptación es el proceso del cambio evolutivo mediante el cual el organismo procura una mejor solución al problema siendo el resultado final la adaptación.</a:t>
            </a:r>
          </a:p>
          <a:p>
            <a:endParaRPr lang="es-ES_tradnl"/>
          </a:p>
        </p:txBody>
      </p:sp>
      <p:sp>
        <p:nvSpPr>
          <p:cNvPr id="7" name="TextBox 6">
            <a:extLst>
              <a:ext uri="{FF2B5EF4-FFF2-40B4-BE49-F238E27FC236}">
                <a16:creationId xmlns:a16="http://schemas.microsoft.com/office/drawing/2014/main" id="{657199F2-2D0F-CB49-A177-354C4EE7A9F0}"/>
              </a:ext>
            </a:extLst>
          </p:cNvPr>
          <p:cNvSpPr txBox="1"/>
          <p:nvPr/>
        </p:nvSpPr>
        <p:spPr>
          <a:xfrm>
            <a:off x="1045026" y="4660106"/>
            <a:ext cx="7399911" cy="1200329"/>
          </a:xfrm>
          <a:prstGeom prst="rect">
            <a:avLst/>
          </a:prstGeom>
        </p:spPr>
        <p:txBody>
          <a:bodyPr wrap="square">
            <a:spAutoFit/>
          </a:bodyPr>
          <a:lstStyle>
            <a:defPPr>
              <a:defRPr lang="en-MX"/>
            </a:defPPr>
            <a:lvl1pPr>
              <a:defRPr>
                <a:effectLst/>
                <a:latin typeface="Times" pitchFamily="2" charset="0"/>
              </a:defRPr>
            </a:lvl1pPr>
          </a:lstStyle>
          <a:p>
            <a:r>
              <a:rPr lang="es-ES_tradnl"/>
              <a:t>La idea de adaptación implica un </a:t>
            </a:r>
            <a:r>
              <a:rPr lang="es-ES_tradnl" i="1"/>
              <a:t>mundo preexistente </a:t>
            </a:r>
            <a:r>
              <a:rPr lang="es-ES_tradnl"/>
              <a:t>que plantea problemas cuya solución constituyen la adaptación. Aunque el mundo físico fue sin duda anterior al biológico, la teoría evolutiva encuentra ciertas dificultades a la hora de definir dicho mundo en función de la adaptación.</a:t>
            </a:r>
          </a:p>
        </p:txBody>
      </p:sp>
      <p:sp>
        <p:nvSpPr>
          <p:cNvPr id="2" name="TextBox 1">
            <a:extLst>
              <a:ext uri="{FF2B5EF4-FFF2-40B4-BE49-F238E27FC236}">
                <a16:creationId xmlns:a16="http://schemas.microsoft.com/office/drawing/2014/main" id="{3111C13B-28BF-7644-93DF-CA6D4D7A9621}"/>
              </a:ext>
            </a:extLst>
          </p:cNvPr>
          <p:cNvSpPr txBox="1"/>
          <p:nvPr/>
        </p:nvSpPr>
        <p:spPr>
          <a:xfrm>
            <a:off x="9524999" y="2197893"/>
            <a:ext cx="2296886" cy="2462213"/>
          </a:xfrm>
          <a:prstGeom prst="rect">
            <a:avLst/>
          </a:prstGeom>
          <a:noFill/>
        </p:spPr>
        <p:txBody>
          <a:bodyPr wrap="square" rtlCol="0">
            <a:spAutoFit/>
          </a:bodyPr>
          <a:lstStyle/>
          <a:p>
            <a:r>
              <a:rPr lang="es-ES_tradnl" sz="1400">
                <a:latin typeface="American Typewriter" panose="02090604020004020304" pitchFamily="18" charset="77"/>
              </a:rPr>
              <a:t>Los organismos son conjunto de adaptaciones que se expresan para posibilitar un estilo particular de vida. ¿Por qué </a:t>
            </a:r>
            <a:r>
              <a:rPr lang="es-ES_tradnl" sz="1400" i="1">
                <a:latin typeface="American Typewriter" panose="02090604020004020304" pitchFamily="18" charset="77"/>
              </a:rPr>
              <a:t>un conjunto</a:t>
            </a:r>
            <a:r>
              <a:rPr lang="es-ES_tradnl" sz="1400">
                <a:latin typeface="American Typewriter" panose="02090604020004020304" pitchFamily="18" charset="77"/>
              </a:rPr>
              <a:t>? Porque hay muchos factores en el entorno que son "problemas" que requieren "soluciones"</a:t>
            </a:r>
          </a:p>
        </p:txBody>
      </p:sp>
    </p:spTree>
    <p:extLst>
      <p:ext uri="{BB962C8B-B14F-4D97-AF65-F5344CB8AC3E}">
        <p14:creationId xmlns:p14="http://schemas.microsoft.com/office/powerpoint/2010/main" val="367383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E2D176D-F119-764A-A5DE-010D37A18BC1}"/>
              </a:ext>
            </a:extLst>
          </p:cNvPr>
          <p:cNvSpPr txBox="1"/>
          <p:nvPr/>
        </p:nvSpPr>
        <p:spPr>
          <a:xfrm>
            <a:off x="8643256" y="1041312"/>
            <a:ext cx="2710543" cy="1169551"/>
          </a:xfrm>
          <a:prstGeom prst="rect">
            <a:avLst/>
          </a:prstGeom>
          <a:noFill/>
        </p:spPr>
        <p:txBody>
          <a:bodyPr wrap="square" rtlCol="0">
            <a:spAutoFit/>
          </a:bodyPr>
          <a:lstStyle/>
          <a:p>
            <a:r>
              <a:rPr lang="es-ES_tradnl" sz="1400">
                <a:latin typeface="American Typewriter" panose="02090604020004020304" pitchFamily="18" charset="77"/>
              </a:rPr>
              <a:t>El nicho ecológico es una descripción pluridimensional del ambiente en su conjunto y del modo de vida de un organismo.</a:t>
            </a:r>
          </a:p>
        </p:txBody>
      </p:sp>
      <p:sp>
        <p:nvSpPr>
          <p:cNvPr id="5" name="TextBox 4">
            <a:extLst>
              <a:ext uri="{FF2B5EF4-FFF2-40B4-BE49-F238E27FC236}">
                <a16:creationId xmlns:a16="http://schemas.microsoft.com/office/drawing/2014/main" id="{D807795F-B04A-9F49-944E-8144F2B9E774}"/>
              </a:ext>
            </a:extLst>
          </p:cNvPr>
          <p:cNvSpPr txBox="1"/>
          <p:nvPr/>
        </p:nvSpPr>
        <p:spPr>
          <a:xfrm>
            <a:off x="1045028" y="887423"/>
            <a:ext cx="6545382" cy="1477328"/>
          </a:xfrm>
          <a:prstGeom prst="rect">
            <a:avLst/>
          </a:prstGeom>
          <a:noFill/>
        </p:spPr>
        <p:txBody>
          <a:bodyPr wrap="square" rtlCol="0">
            <a:spAutoFit/>
          </a:bodyPr>
          <a:lstStyle/>
          <a:p>
            <a:r>
              <a:rPr lang="es-ES_tradnl">
                <a:latin typeface="Times" pitchFamily="2" charset="0"/>
              </a:rPr>
              <a:t>La primera dificultad es que si la evolución se describe como el proceso de adaptación de los organismos a los nichos entonces los nichos deben preexistir a las especies que tienen que adecuarse a ellos. Es decir. deben existir nichos vacíos en espera de ocupación por la evolución de nuevas especies.</a:t>
            </a:r>
          </a:p>
        </p:txBody>
      </p:sp>
      <p:sp>
        <p:nvSpPr>
          <p:cNvPr id="6" name="TextBox 5">
            <a:extLst>
              <a:ext uri="{FF2B5EF4-FFF2-40B4-BE49-F238E27FC236}">
                <a16:creationId xmlns:a16="http://schemas.microsoft.com/office/drawing/2014/main" id="{8854E20D-1527-5D41-BCF0-965816A5EB82}"/>
              </a:ext>
            </a:extLst>
          </p:cNvPr>
          <p:cNvSpPr txBox="1"/>
          <p:nvPr/>
        </p:nvSpPr>
        <p:spPr>
          <a:xfrm>
            <a:off x="1045028" y="4523355"/>
            <a:ext cx="6545382" cy="1200329"/>
          </a:xfrm>
          <a:prstGeom prst="rect">
            <a:avLst/>
          </a:prstGeom>
          <a:noFill/>
        </p:spPr>
        <p:txBody>
          <a:bodyPr wrap="square" rtlCol="0">
            <a:spAutoFit/>
          </a:bodyPr>
          <a:lstStyle/>
          <a:p>
            <a:r>
              <a:rPr lang="es-ES_tradnl">
                <a:latin typeface="Times" pitchFamily="2" charset="0"/>
              </a:rPr>
              <a:t>Los organismos y el ambiente interactúan constantemente. Por más que la selección natural genere organismos adaptados a un conjunto de circunstancias ambientales, la </a:t>
            </a:r>
            <a:r>
              <a:rPr lang="es-ES_tradnl" i="1">
                <a:latin typeface="Times" pitchFamily="2" charset="0"/>
              </a:rPr>
              <a:t>evolución del propio organismo </a:t>
            </a:r>
            <a:r>
              <a:rPr lang="es-ES_tradnl">
                <a:latin typeface="Times" pitchFamily="2" charset="0"/>
              </a:rPr>
              <a:t>cambia dichas circunstancias.</a:t>
            </a:r>
          </a:p>
        </p:txBody>
      </p:sp>
      <p:sp>
        <p:nvSpPr>
          <p:cNvPr id="7" name="TextBox 6">
            <a:extLst>
              <a:ext uri="{FF2B5EF4-FFF2-40B4-BE49-F238E27FC236}">
                <a16:creationId xmlns:a16="http://schemas.microsoft.com/office/drawing/2014/main" id="{44044323-A5D6-FE48-A1A2-944A8093125B}"/>
              </a:ext>
            </a:extLst>
          </p:cNvPr>
          <p:cNvSpPr txBox="1"/>
          <p:nvPr/>
        </p:nvSpPr>
        <p:spPr>
          <a:xfrm>
            <a:off x="8643255" y="4523355"/>
            <a:ext cx="2710543" cy="1169551"/>
          </a:xfrm>
          <a:prstGeom prst="rect">
            <a:avLst/>
          </a:prstGeom>
          <a:noFill/>
        </p:spPr>
        <p:txBody>
          <a:bodyPr wrap="square" rtlCol="0">
            <a:spAutoFit/>
          </a:bodyPr>
          <a:lstStyle/>
          <a:p>
            <a:r>
              <a:rPr lang="es-ES_tradnl" sz="1400">
                <a:latin typeface="American Typewriter" panose="02090604020004020304" pitchFamily="18" charset="77"/>
              </a:rPr>
              <a:t>La evolución no puede describirse como un proceso de adaptación debido a que los organismos se encuentran </a:t>
            </a:r>
            <a:r>
              <a:rPr lang="es-ES_tradnl" sz="1400" b="1" i="1">
                <a:latin typeface="American Typewriter" panose="02090604020004020304" pitchFamily="18" charset="77"/>
              </a:rPr>
              <a:t>ya</a:t>
            </a:r>
            <a:r>
              <a:rPr lang="es-ES_tradnl" sz="1400">
                <a:latin typeface="American Typewriter" panose="02090604020004020304" pitchFamily="18" charset="77"/>
              </a:rPr>
              <a:t> adaptados.</a:t>
            </a:r>
          </a:p>
        </p:txBody>
      </p:sp>
    </p:spTree>
    <p:extLst>
      <p:ext uri="{BB962C8B-B14F-4D97-AF65-F5344CB8AC3E}">
        <p14:creationId xmlns:p14="http://schemas.microsoft.com/office/powerpoint/2010/main" val="4283612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6D874FC-DC39-AC44-A160-D10A5F064F77}"/>
              </a:ext>
            </a:extLst>
          </p:cNvPr>
          <p:cNvSpPr txBox="1"/>
          <p:nvPr/>
        </p:nvSpPr>
        <p:spPr>
          <a:xfrm>
            <a:off x="989557" y="1322744"/>
            <a:ext cx="7202468" cy="923330"/>
          </a:xfrm>
          <a:prstGeom prst="rect">
            <a:avLst/>
          </a:prstGeom>
          <a:noFill/>
        </p:spPr>
        <p:txBody>
          <a:bodyPr wrap="square" rtlCol="0">
            <a:spAutoFit/>
          </a:bodyPr>
          <a:lstStyle/>
          <a:p>
            <a:r>
              <a:rPr lang="es-ES_tradnl">
                <a:latin typeface="Times" pitchFamily="2" charset="0"/>
              </a:rPr>
              <a:t>La hipótesis de la Reina Roja: la idea es que el ambiente está en constante cambio por lo que la selección natural actúa capacitando a los organismos para </a:t>
            </a:r>
            <a:r>
              <a:rPr lang="es-ES_tradnl" b="1" i="1">
                <a:latin typeface="Times" pitchFamily="2" charset="0"/>
              </a:rPr>
              <a:t>mantener</a:t>
            </a:r>
            <a:r>
              <a:rPr lang="es-ES_tradnl">
                <a:latin typeface="Times" pitchFamily="2" charset="0"/>
              </a:rPr>
              <a:t> su adecuación, no para </a:t>
            </a:r>
            <a:r>
              <a:rPr lang="es-ES_tradnl" b="1" i="1">
                <a:latin typeface="Times" pitchFamily="2" charset="0"/>
              </a:rPr>
              <a:t>mejorarla</a:t>
            </a:r>
            <a:r>
              <a:rPr lang="es-ES_tradnl">
                <a:latin typeface="Times" pitchFamily="2" charset="0"/>
              </a:rPr>
              <a:t>.</a:t>
            </a:r>
          </a:p>
        </p:txBody>
      </p:sp>
      <p:sp>
        <p:nvSpPr>
          <p:cNvPr id="6" name="TextBox 5">
            <a:extLst>
              <a:ext uri="{FF2B5EF4-FFF2-40B4-BE49-F238E27FC236}">
                <a16:creationId xmlns:a16="http://schemas.microsoft.com/office/drawing/2014/main" id="{585A20DC-8B7C-714B-BF88-85BDA0C22A39}"/>
              </a:ext>
            </a:extLst>
          </p:cNvPr>
          <p:cNvSpPr txBox="1"/>
          <p:nvPr/>
        </p:nvSpPr>
        <p:spPr>
          <a:xfrm>
            <a:off x="989557" y="2967335"/>
            <a:ext cx="6989524" cy="923330"/>
          </a:xfrm>
          <a:prstGeom prst="rect">
            <a:avLst/>
          </a:prstGeom>
          <a:noFill/>
        </p:spPr>
        <p:txBody>
          <a:bodyPr wrap="square" rtlCol="0">
            <a:spAutoFit/>
          </a:bodyPr>
          <a:lstStyle/>
          <a:p>
            <a:r>
              <a:rPr lang="es-ES_tradnl">
                <a:latin typeface="Times" pitchFamily="2" charset="0"/>
              </a:rPr>
              <a:t>Para que una especie persista en un ambiente cambiante debe tener suficiente </a:t>
            </a:r>
            <a:r>
              <a:rPr lang="es-ES_tradnl" b="1" i="1">
                <a:latin typeface="Times" pitchFamily="2" charset="0"/>
              </a:rPr>
              <a:t>variabilidad heredable </a:t>
            </a:r>
            <a:r>
              <a:rPr lang="es-ES_tradnl">
                <a:latin typeface="Times" pitchFamily="2" charset="0"/>
              </a:rPr>
              <a:t>para que los organismos más aptos puedan ser seleccionados.</a:t>
            </a:r>
          </a:p>
        </p:txBody>
      </p:sp>
      <p:sp>
        <p:nvSpPr>
          <p:cNvPr id="7" name="TextBox 6">
            <a:extLst>
              <a:ext uri="{FF2B5EF4-FFF2-40B4-BE49-F238E27FC236}">
                <a16:creationId xmlns:a16="http://schemas.microsoft.com/office/drawing/2014/main" id="{7FA98B29-AF37-0E4E-BA04-D119D341189F}"/>
              </a:ext>
            </a:extLst>
          </p:cNvPr>
          <p:cNvSpPr txBox="1"/>
          <p:nvPr/>
        </p:nvSpPr>
        <p:spPr>
          <a:xfrm>
            <a:off x="989557" y="4611926"/>
            <a:ext cx="7077206" cy="646331"/>
          </a:xfrm>
          <a:prstGeom prst="rect">
            <a:avLst/>
          </a:prstGeom>
          <a:noFill/>
        </p:spPr>
        <p:txBody>
          <a:bodyPr wrap="square" rtlCol="0">
            <a:spAutoFit/>
          </a:bodyPr>
          <a:lstStyle/>
          <a:p>
            <a:r>
              <a:rPr lang="es-ES_tradnl">
                <a:latin typeface="Times" pitchFamily="2" charset="0"/>
              </a:rPr>
              <a:t>Esta hipótesis de seguimiento del ambiento parece, pues, que resuelve el problema de la adaptación y el nicho ecológico. Pero…</a:t>
            </a:r>
          </a:p>
        </p:txBody>
      </p:sp>
      <p:sp>
        <p:nvSpPr>
          <p:cNvPr id="2" name="Rectangle 1">
            <a:extLst>
              <a:ext uri="{FF2B5EF4-FFF2-40B4-BE49-F238E27FC236}">
                <a16:creationId xmlns:a16="http://schemas.microsoft.com/office/drawing/2014/main" id="{76278A30-719A-2743-91DE-6D569666AC42}"/>
              </a:ext>
            </a:extLst>
          </p:cNvPr>
          <p:cNvSpPr/>
          <p:nvPr/>
        </p:nvSpPr>
        <p:spPr>
          <a:xfrm>
            <a:off x="9134157" y="1014967"/>
            <a:ext cx="2068286" cy="1600438"/>
          </a:xfrm>
          <a:prstGeom prst="rect">
            <a:avLst/>
          </a:prstGeom>
        </p:spPr>
        <p:txBody>
          <a:bodyPr wrap="square">
            <a:spAutoFit/>
          </a:bodyPr>
          <a:lstStyle/>
          <a:p>
            <a:r>
              <a:rPr lang="es-ES_tradnl" sz="1400">
                <a:latin typeface="American Typewriter" panose="02090604020004020304" pitchFamily="18" charset="77"/>
              </a:rPr>
              <a:t>De </a:t>
            </a:r>
            <a:r>
              <a:rPr lang="es-ES_tradnl" sz="1400" err="1">
                <a:latin typeface="American Typewriter" panose="02090604020004020304" pitchFamily="18" charset="77"/>
              </a:rPr>
              <a:t>Leigh</a:t>
            </a:r>
            <a:r>
              <a:rPr lang="es-ES_tradnl" sz="1400">
                <a:latin typeface="American Typewriter" panose="02090604020004020304" pitchFamily="18" charset="77"/>
              </a:rPr>
              <a:t> Van Valen, refiriéndose al personaje de </a:t>
            </a:r>
            <a:r>
              <a:rPr lang="es-ES_tradnl" sz="1400" i="1">
                <a:latin typeface="American Typewriter" panose="02090604020004020304" pitchFamily="18" charset="77"/>
              </a:rPr>
              <a:t>Alicia a través del espejo </a:t>
            </a:r>
            <a:r>
              <a:rPr lang="es-ES_tradnl" sz="1400">
                <a:latin typeface="American Typewriter" panose="02090604020004020304" pitchFamily="18" charset="77"/>
              </a:rPr>
              <a:t>que tenía que seguir corriendo para estar en el mismo sitio</a:t>
            </a:r>
          </a:p>
        </p:txBody>
      </p:sp>
    </p:spTree>
    <p:extLst>
      <p:ext uri="{BB962C8B-B14F-4D97-AF65-F5344CB8AC3E}">
        <p14:creationId xmlns:p14="http://schemas.microsoft.com/office/powerpoint/2010/main" val="2741399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2E3BEA7-AB6D-7C41-9F9C-AEC62F1606DE}"/>
              </a:ext>
            </a:extLst>
          </p:cNvPr>
          <p:cNvSpPr/>
          <p:nvPr/>
        </p:nvSpPr>
        <p:spPr>
          <a:xfrm>
            <a:off x="818367" y="1764275"/>
            <a:ext cx="6660118" cy="1200329"/>
          </a:xfrm>
          <a:prstGeom prst="rect">
            <a:avLst/>
          </a:prstGeom>
        </p:spPr>
        <p:txBody>
          <a:bodyPr wrap="square">
            <a:spAutoFit/>
          </a:bodyPr>
          <a:lstStyle/>
          <a:p>
            <a:r>
              <a:rPr lang="es-ES_tradnl">
                <a:solidFill>
                  <a:srgbClr val="191919"/>
                </a:solidFill>
                <a:effectLst/>
                <a:latin typeface="Times" pitchFamily="2" charset="0"/>
              </a:rPr>
              <a:t>Pero…</a:t>
            </a:r>
          </a:p>
          <a:p>
            <a:r>
              <a:rPr lang="es-ES_tradnl">
                <a:solidFill>
                  <a:srgbClr val="191919"/>
                </a:solidFill>
                <a:effectLst/>
                <a:latin typeface="Times" pitchFamily="2" charset="0"/>
              </a:rPr>
              <a:t>no </a:t>
            </a:r>
            <a:r>
              <a:rPr lang="es-ES_tradnl">
                <a:solidFill>
                  <a:srgbClr val="2B2B2B"/>
                </a:solidFill>
                <a:effectLst/>
                <a:latin typeface="Times" pitchFamily="2" charset="0"/>
              </a:rPr>
              <a:t>predice</a:t>
            </a:r>
            <a:r>
              <a:rPr lang="es-ES_tradnl">
                <a:solidFill>
                  <a:srgbClr val="2B2B2B"/>
                </a:solidFill>
                <a:latin typeface="Times" pitchFamily="2" charset="0"/>
              </a:rPr>
              <a:t> l</a:t>
            </a:r>
            <a:r>
              <a:rPr lang="es-ES_tradnl">
                <a:solidFill>
                  <a:srgbClr val="191919"/>
                </a:solidFill>
                <a:effectLst/>
                <a:latin typeface="Times" pitchFamily="2" charset="0"/>
              </a:rPr>
              <a:t>o que resul</a:t>
            </a:r>
            <a:r>
              <a:rPr lang="es-ES_tradnl">
                <a:solidFill>
                  <a:srgbClr val="404040"/>
                </a:solidFill>
                <a:effectLst/>
                <a:latin typeface="Times" pitchFamily="2" charset="0"/>
              </a:rPr>
              <a:t>ta </a:t>
            </a:r>
            <a:r>
              <a:rPr lang="es-ES_tradnl">
                <a:solidFill>
                  <a:srgbClr val="191919"/>
                </a:solidFill>
                <a:effectLst/>
                <a:latin typeface="Times" pitchFamily="2" charset="0"/>
              </a:rPr>
              <a:t>más llamativo </a:t>
            </a:r>
            <a:r>
              <a:rPr lang="es-ES_tradnl">
                <a:solidFill>
                  <a:srgbClr val="2B2B2B"/>
                </a:solidFill>
                <a:effectLst/>
                <a:latin typeface="Times" pitchFamily="2" charset="0"/>
              </a:rPr>
              <a:t>en </a:t>
            </a:r>
            <a:r>
              <a:rPr lang="es-ES_tradnl">
                <a:solidFill>
                  <a:srgbClr val="404040"/>
                </a:solidFill>
                <a:effectLst/>
                <a:latin typeface="Times" pitchFamily="2" charset="0"/>
              </a:rPr>
              <a:t>la </a:t>
            </a:r>
            <a:r>
              <a:rPr lang="es-ES_tradnl">
                <a:solidFill>
                  <a:srgbClr val="2B2B2B"/>
                </a:solidFill>
                <a:effectLst/>
                <a:latin typeface="Times" pitchFamily="2" charset="0"/>
              </a:rPr>
              <a:t>evolución: la inmensa diversificación d</a:t>
            </a:r>
            <a:r>
              <a:rPr lang="es-ES_tradnl">
                <a:solidFill>
                  <a:srgbClr val="404040"/>
                </a:solidFill>
                <a:effectLst/>
                <a:latin typeface="Times" pitchFamily="2" charset="0"/>
              </a:rPr>
              <a:t>e orga</a:t>
            </a:r>
            <a:r>
              <a:rPr lang="es-ES_tradnl">
                <a:solidFill>
                  <a:srgbClr val="191919"/>
                </a:solidFill>
                <a:effectLst/>
                <a:latin typeface="Times" pitchFamily="2" charset="0"/>
              </a:rPr>
              <a:t>ni</a:t>
            </a:r>
            <a:r>
              <a:rPr lang="es-ES_tradnl">
                <a:solidFill>
                  <a:srgbClr val="404040"/>
                </a:solidFill>
                <a:effectLst/>
                <a:latin typeface="Times" pitchFamily="2" charset="0"/>
              </a:rPr>
              <a:t>smos </a:t>
            </a:r>
            <a:r>
              <a:rPr lang="es-ES_tradnl">
                <a:solidFill>
                  <a:srgbClr val="2B2B2B"/>
                </a:solidFill>
                <a:effectLst/>
                <a:latin typeface="Times" pitchFamily="2" charset="0"/>
              </a:rPr>
              <a:t>que ha acompañado, por </a:t>
            </a:r>
            <a:r>
              <a:rPr lang="es-ES_tradnl">
                <a:solidFill>
                  <a:srgbClr val="404040"/>
                </a:solidFill>
                <a:effectLst/>
                <a:latin typeface="Times" pitchFamily="2" charset="0"/>
              </a:rPr>
              <a:t>ejemplo, a la </a:t>
            </a:r>
            <a:r>
              <a:rPr lang="es-ES_tradnl">
                <a:solidFill>
                  <a:srgbClr val="191919"/>
                </a:solidFill>
                <a:effectLst/>
                <a:latin typeface="Times" pitchFamily="2" charset="0"/>
              </a:rPr>
              <a:t>o</a:t>
            </a:r>
            <a:r>
              <a:rPr lang="es-ES_tradnl">
                <a:solidFill>
                  <a:srgbClr val="404040"/>
                </a:solidFill>
                <a:effectLst/>
                <a:latin typeface="Times" pitchFamily="2" charset="0"/>
              </a:rPr>
              <a:t>c</a:t>
            </a:r>
            <a:r>
              <a:rPr lang="es-ES_tradnl">
                <a:solidFill>
                  <a:srgbClr val="191919"/>
                </a:solidFill>
                <a:effectLst/>
                <a:latin typeface="Times" pitchFamily="2" charset="0"/>
              </a:rPr>
              <a:t>upación de la tierra </a:t>
            </a:r>
            <a:r>
              <a:rPr lang="es-ES_tradnl">
                <a:solidFill>
                  <a:srgbClr val="2B2B2B"/>
                </a:solidFill>
                <a:effectLst/>
                <a:latin typeface="Times" pitchFamily="2" charset="0"/>
              </a:rPr>
              <a:t>a </a:t>
            </a:r>
            <a:r>
              <a:rPr lang="es-ES_tradnl">
                <a:solidFill>
                  <a:srgbClr val="191919"/>
                </a:solidFill>
                <a:effectLst/>
                <a:latin typeface="Times" pitchFamily="2" charset="0"/>
              </a:rPr>
              <a:t>partir </a:t>
            </a:r>
            <a:r>
              <a:rPr lang="es-ES_tradnl">
                <a:solidFill>
                  <a:srgbClr val="2B2B2B"/>
                </a:solidFill>
                <a:effectLst/>
                <a:latin typeface="Times" pitchFamily="2" charset="0"/>
              </a:rPr>
              <a:t>del agua, o del aire a </a:t>
            </a:r>
            <a:r>
              <a:rPr lang="es-ES_tradnl">
                <a:solidFill>
                  <a:srgbClr val="191919"/>
                </a:solidFill>
                <a:effectLst/>
                <a:latin typeface="Times" pitchFamily="2" charset="0"/>
              </a:rPr>
              <a:t>partir </a:t>
            </a:r>
            <a:r>
              <a:rPr lang="es-ES_tradnl">
                <a:solidFill>
                  <a:srgbClr val="2B2B2B"/>
                </a:solidFill>
                <a:effectLst/>
                <a:latin typeface="Times" pitchFamily="2" charset="0"/>
              </a:rPr>
              <a:t>de </a:t>
            </a:r>
            <a:r>
              <a:rPr lang="es-ES_tradnl">
                <a:solidFill>
                  <a:srgbClr val="191919"/>
                </a:solidFill>
                <a:effectLst/>
                <a:latin typeface="Times" pitchFamily="2" charset="0"/>
              </a:rPr>
              <a:t>la </a:t>
            </a:r>
            <a:r>
              <a:rPr lang="es-ES_tradnl">
                <a:solidFill>
                  <a:srgbClr val="2B2B2B"/>
                </a:solidFill>
                <a:effectLst/>
                <a:latin typeface="Times" pitchFamily="2" charset="0"/>
              </a:rPr>
              <a:t>tierra. </a:t>
            </a:r>
          </a:p>
        </p:txBody>
      </p:sp>
      <p:sp>
        <p:nvSpPr>
          <p:cNvPr id="5" name="TextBox 4">
            <a:extLst>
              <a:ext uri="{FF2B5EF4-FFF2-40B4-BE49-F238E27FC236}">
                <a16:creationId xmlns:a16="http://schemas.microsoft.com/office/drawing/2014/main" id="{8058491A-330A-1745-9733-91BECB24DAA1}"/>
              </a:ext>
            </a:extLst>
          </p:cNvPr>
          <p:cNvSpPr txBox="1"/>
          <p:nvPr/>
        </p:nvSpPr>
        <p:spPr>
          <a:xfrm>
            <a:off x="8666967" y="1779663"/>
            <a:ext cx="3176690" cy="1169551"/>
          </a:xfrm>
          <a:prstGeom prst="rect">
            <a:avLst/>
          </a:prstGeom>
          <a:noFill/>
        </p:spPr>
        <p:txBody>
          <a:bodyPr wrap="square" rtlCol="0">
            <a:spAutoFit/>
          </a:bodyPr>
          <a:lstStyle/>
          <a:p>
            <a:r>
              <a:rPr lang="es-ES_tradnl" sz="1400">
                <a:solidFill>
                  <a:srgbClr val="404040"/>
                </a:solidFill>
                <a:latin typeface="American Typewriter" panose="02090604020004020304" pitchFamily="18" charset="77"/>
              </a:rPr>
              <a:t>¿Por </a:t>
            </a:r>
            <a:r>
              <a:rPr lang="es-ES_tradnl" sz="1400">
                <a:solidFill>
                  <a:srgbClr val="191919"/>
                </a:solidFill>
                <a:latin typeface="American Typewriter" panose="02090604020004020304" pitchFamily="18" charset="77"/>
              </a:rPr>
              <a:t>qué </a:t>
            </a:r>
            <a:r>
              <a:rPr lang="es-ES_tradnl" sz="1400">
                <a:solidFill>
                  <a:srgbClr val="2B2B2B"/>
                </a:solidFill>
                <a:latin typeface="American Typewriter" panose="02090604020004020304" pitchFamily="18" charset="77"/>
              </a:rPr>
              <a:t>surgieron </a:t>
            </a:r>
            <a:r>
              <a:rPr lang="es-ES_tradnl" sz="1400">
                <a:solidFill>
                  <a:srgbClr val="191919"/>
                </a:solidFill>
                <a:latin typeface="American Typewriter" panose="02090604020004020304" pitchFamily="18" charset="77"/>
              </a:rPr>
              <a:t>animales de </a:t>
            </a:r>
            <a:r>
              <a:rPr lang="es-ES_tradnl" sz="1400">
                <a:solidFill>
                  <a:srgbClr val="2B2B2B"/>
                </a:solidFill>
                <a:latin typeface="American Typewriter" panose="02090604020004020304" pitchFamily="18" charset="77"/>
              </a:rPr>
              <a:t>sangre caliente en un </a:t>
            </a:r>
            <a:r>
              <a:rPr lang="es-ES_tradnl" sz="1400">
                <a:solidFill>
                  <a:srgbClr val="191919"/>
                </a:solidFill>
                <a:latin typeface="American Typewriter" panose="02090604020004020304" pitchFamily="18" charset="77"/>
              </a:rPr>
              <a:t>momen</a:t>
            </a:r>
            <a:r>
              <a:rPr lang="es-ES_tradnl" sz="1400">
                <a:solidFill>
                  <a:srgbClr val="404040"/>
                </a:solidFill>
                <a:latin typeface="American Typewriter" panose="02090604020004020304" pitchFamily="18" charset="77"/>
              </a:rPr>
              <a:t>to </a:t>
            </a:r>
            <a:r>
              <a:rPr lang="es-ES_tradnl" sz="1400">
                <a:solidFill>
                  <a:srgbClr val="2B2B2B"/>
                </a:solidFill>
                <a:latin typeface="American Typewriter" panose="02090604020004020304" pitchFamily="18" charset="77"/>
              </a:rPr>
              <a:t>en </a:t>
            </a:r>
            <a:r>
              <a:rPr lang="es-ES_tradnl" sz="1400">
                <a:solidFill>
                  <a:srgbClr val="191919"/>
                </a:solidFill>
                <a:latin typeface="American Typewriter" panose="02090604020004020304" pitchFamily="18" charset="77"/>
              </a:rPr>
              <a:t>que los </a:t>
            </a:r>
            <a:r>
              <a:rPr lang="es-ES_tradnl" sz="1400">
                <a:solidFill>
                  <a:srgbClr val="404040"/>
                </a:solidFill>
                <a:latin typeface="American Typewriter" panose="02090604020004020304" pitchFamily="18" charset="77"/>
              </a:rPr>
              <a:t>a</a:t>
            </a:r>
            <a:r>
              <a:rPr lang="es-ES_tradnl" sz="1400">
                <a:solidFill>
                  <a:srgbClr val="191919"/>
                </a:solidFill>
                <a:latin typeface="American Typewriter" panose="02090604020004020304" pitchFamily="18" charset="77"/>
              </a:rPr>
              <a:t>nim</a:t>
            </a:r>
            <a:r>
              <a:rPr lang="es-ES_tradnl" sz="1400">
                <a:solidFill>
                  <a:srgbClr val="404040"/>
                </a:solidFill>
                <a:latin typeface="American Typewriter" panose="02090604020004020304" pitchFamily="18" charset="77"/>
              </a:rPr>
              <a:t>a</a:t>
            </a:r>
            <a:r>
              <a:rPr lang="es-ES_tradnl" sz="1400">
                <a:solidFill>
                  <a:srgbClr val="191919"/>
                </a:solidFill>
                <a:latin typeface="American Typewriter" panose="02090604020004020304" pitchFamily="18" charset="77"/>
              </a:rPr>
              <a:t>les d</a:t>
            </a:r>
            <a:r>
              <a:rPr lang="es-ES_tradnl" sz="1400">
                <a:solidFill>
                  <a:srgbClr val="404040"/>
                </a:solidFill>
                <a:latin typeface="American Typewriter" panose="02090604020004020304" pitchFamily="18" charset="77"/>
              </a:rPr>
              <a:t>e s</a:t>
            </a:r>
            <a:r>
              <a:rPr lang="es-ES_tradnl" sz="1400">
                <a:solidFill>
                  <a:srgbClr val="191919"/>
                </a:solidFill>
                <a:latin typeface="American Typewriter" panose="02090604020004020304" pitchFamily="18" charset="77"/>
              </a:rPr>
              <a:t>angre </a:t>
            </a:r>
            <a:r>
              <a:rPr lang="es-ES_tradnl" sz="1400">
                <a:solidFill>
                  <a:srgbClr val="2B2B2B"/>
                </a:solidFill>
                <a:latin typeface="American Typewriter" panose="02090604020004020304" pitchFamily="18" charset="77"/>
              </a:rPr>
              <a:t>fría eran </a:t>
            </a:r>
            <a:r>
              <a:rPr lang="es-ES_tradnl" sz="1400">
                <a:solidFill>
                  <a:srgbClr val="404040"/>
                </a:solidFill>
                <a:latin typeface="American Typewriter" panose="02090604020004020304" pitchFamily="18" charset="77"/>
              </a:rPr>
              <a:t>to</a:t>
            </a:r>
            <a:r>
              <a:rPr lang="es-ES_tradnl" sz="1400">
                <a:solidFill>
                  <a:srgbClr val="191919"/>
                </a:solidFill>
                <a:latin typeface="American Typewriter" panose="02090604020004020304" pitchFamily="18" charset="77"/>
              </a:rPr>
              <a:t>davía </a:t>
            </a:r>
            <a:r>
              <a:rPr lang="es-ES_tradnl" sz="1400">
                <a:solidFill>
                  <a:srgbClr val="2B2B2B"/>
                </a:solidFill>
                <a:latin typeface="American Typewriter" panose="02090604020004020304" pitchFamily="18" charset="77"/>
              </a:rPr>
              <a:t>abundantes y </a:t>
            </a:r>
            <a:r>
              <a:rPr lang="es-ES_tradnl" sz="1400">
                <a:solidFill>
                  <a:srgbClr val="191919"/>
                </a:solidFill>
                <a:latin typeface="American Typewriter" panose="02090604020004020304" pitchFamily="18" charset="77"/>
              </a:rPr>
              <a:t>llegaron </a:t>
            </a:r>
            <a:r>
              <a:rPr lang="es-ES_tradnl" sz="1400">
                <a:solidFill>
                  <a:srgbClr val="2B2B2B"/>
                </a:solidFill>
                <a:latin typeface="American Typewriter" panose="02090604020004020304" pitchFamily="18" charset="77"/>
              </a:rPr>
              <a:t>a coexistir con ellos?</a:t>
            </a:r>
          </a:p>
        </p:txBody>
      </p:sp>
      <p:sp>
        <p:nvSpPr>
          <p:cNvPr id="6" name="TextBox 5">
            <a:extLst>
              <a:ext uri="{FF2B5EF4-FFF2-40B4-BE49-F238E27FC236}">
                <a16:creationId xmlns:a16="http://schemas.microsoft.com/office/drawing/2014/main" id="{E077CDB1-ED41-AB46-BFFC-680A037EDE30}"/>
              </a:ext>
            </a:extLst>
          </p:cNvPr>
          <p:cNvSpPr txBox="1"/>
          <p:nvPr/>
        </p:nvSpPr>
        <p:spPr>
          <a:xfrm>
            <a:off x="818367" y="4405026"/>
            <a:ext cx="6660119" cy="923330"/>
          </a:xfrm>
          <a:prstGeom prst="rect">
            <a:avLst/>
          </a:prstGeom>
          <a:noFill/>
        </p:spPr>
        <p:txBody>
          <a:bodyPr wrap="square" rtlCol="0">
            <a:spAutoFit/>
          </a:bodyPr>
          <a:lstStyle/>
          <a:p>
            <a:r>
              <a:rPr lang="es-ES_tradnl">
                <a:latin typeface="Times" pitchFamily="2" charset="0"/>
              </a:rPr>
              <a:t>La aparición de formas de vida completamente nuevas equivale a la ocupación de un mundo que estaba vacío y nos remite a la idea de la ocupación de los </a:t>
            </a:r>
            <a:r>
              <a:rPr lang="es-ES_tradnl" i="1">
                <a:latin typeface="Times" pitchFamily="2" charset="0"/>
              </a:rPr>
              <a:t>nichos preexistentes</a:t>
            </a:r>
            <a:r>
              <a:rPr lang="es-ES_tradnl">
                <a:latin typeface="Times" pitchFamily="2" charset="0"/>
              </a:rPr>
              <a:t>, que esperan ser colonizados.</a:t>
            </a:r>
          </a:p>
        </p:txBody>
      </p:sp>
    </p:spTree>
    <p:extLst>
      <p:ext uri="{BB962C8B-B14F-4D97-AF65-F5344CB8AC3E}">
        <p14:creationId xmlns:p14="http://schemas.microsoft.com/office/powerpoint/2010/main" val="2466145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ACE6E3-0EBE-D749-9BA6-BD5A4A1E3EF0}"/>
              </a:ext>
            </a:extLst>
          </p:cNvPr>
          <p:cNvSpPr txBox="1"/>
          <p:nvPr/>
        </p:nvSpPr>
        <p:spPr>
          <a:xfrm>
            <a:off x="944373" y="1305341"/>
            <a:ext cx="6599427" cy="3970318"/>
          </a:xfrm>
          <a:prstGeom prst="rect">
            <a:avLst/>
          </a:prstGeom>
          <a:noFill/>
        </p:spPr>
        <p:txBody>
          <a:bodyPr wrap="square" rtlCol="0">
            <a:spAutoFit/>
          </a:bodyPr>
          <a:lstStyle/>
          <a:p>
            <a:r>
              <a:rPr lang="es-ES_tradnl">
                <a:latin typeface="Times" pitchFamily="2" charset="0"/>
              </a:rPr>
              <a:t>La </a:t>
            </a:r>
            <a:r>
              <a:rPr lang="es-ES_tradnl" i="1">
                <a:latin typeface="Times" pitchFamily="2" charset="0"/>
              </a:rPr>
              <a:t>teoría de la evolución por selección natural </a:t>
            </a:r>
            <a:r>
              <a:rPr lang="es-ES_tradnl">
                <a:latin typeface="Times" pitchFamily="2" charset="0"/>
              </a:rPr>
              <a:t>descansa en cuatro principios:</a:t>
            </a:r>
          </a:p>
          <a:p>
            <a:endParaRPr lang="es-ES_tradnl">
              <a:latin typeface="Times" pitchFamily="2" charset="0"/>
            </a:endParaRPr>
          </a:p>
          <a:p>
            <a:pPr marL="285750" indent="-285750">
              <a:buFontTx/>
              <a:buChar char="-"/>
            </a:pPr>
            <a:r>
              <a:rPr lang="es-ES_tradnl">
                <a:latin typeface="Times" pitchFamily="2" charset="0"/>
              </a:rPr>
              <a:t>La </a:t>
            </a:r>
            <a:r>
              <a:rPr lang="es-ES_tradnl" b="1" i="1">
                <a:latin typeface="Times" pitchFamily="2" charset="0"/>
              </a:rPr>
              <a:t>variabilidad</a:t>
            </a:r>
            <a:r>
              <a:rPr lang="es-ES_tradnl">
                <a:latin typeface="Times" pitchFamily="2" charset="0"/>
              </a:rPr>
              <a:t>. Es decir, individuos distintos difieren entre sí por su comportamiento, fisiología o morfología</a:t>
            </a:r>
          </a:p>
          <a:p>
            <a:pPr marL="285750" indent="-285750">
              <a:buFontTx/>
              <a:buChar char="-"/>
            </a:pPr>
            <a:r>
              <a:rPr lang="es-ES_tradnl">
                <a:latin typeface="Times" pitchFamily="2" charset="0"/>
              </a:rPr>
              <a:t>La </a:t>
            </a:r>
            <a:r>
              <a:rPr lang="es-ES_tradnl" b="1" i="1">
                <a:latin typeface="Times" pitchFamily="2" charset="0"/>
              </a:rPr>
              <a:t>herencia</a:t>
            </a:r>
            <a:r>
              <a:rPr lang="es-ES_tradnl">
                <a:latin typeface="Times" pitchFamily="2" charset="0"/>
              </a:rPr>
              <a:t>. Es decir, la variabilidad es heredable por  lo que la descendencia se parece más a los progenitores que al resto de los individuos.</a:t>
            </a:r>
          </a:p>
          <a:p>
            <a:pPr marL="285750" indent="-285750">
              <a:buFontTx/>
              <a:buChar char="-"/>
            </a:pPr>
            <a:r>
              <a:rPr lang="es-ES_tradnl">
                <a:latin typeface="Times" pitchFamily="2" charset="0"/>
              </a:rPr>
              <a:t>La </a:t>
            </a:r>
            <a:r>
              <a:rPr lang="es-ES_tradnl" b="1" i="1">
                <a:latin typeface="Times" pitchFamily="2" charset="0"/>
              </a:rPr>
              <a:t>selección</a:t>
            </a:r>
            <a:r>
              <a:rPr lang="es-ES_tradnl">
                <a:latin typeface="Times" pitchFamily="2" charset="0"/>
              </a:rPr>
              <a:t>. Es decir, algunas variantes tendrán más éxito (tendrán una mejor </a:t>
            </a:r>
            <a:r>
              <a:rPr lang="es-ES_tradnl" i="1">
                <a:latin typeface="Times" pitchFamily="2" charset="0"/>
              </a:rPr>
              <a:t>adecuación</a:t>
            </a:r>
            <a:r>
              <a:rPr lang="es-ES_tradnl">
                <a:latin typeface="Times" pitchFamily="2" charset="0"/>
              </a:rPr>
              <a:t>) a los retos que impone el entorno.</a:t>
            </a:r>
          </a:p>
          <a:p>
            <a:pPr marL="285750" indent="-285750">
              <a:buFontTx/>
              <a:buChar char="-"/>
            </a:pPr>
            <a:r>
              <a:rPr lang="es-ES_tradnl">
                <a:latin typeface="Times" pitchFamily="2" charset="0"/>
              </a:rPr>
              <a:t>La </a:t>
            </a:r>
            <a:r>
              <a:rPr lang="es-ES_tradnl" b="1" i="1">
                <a:latin typeface="Times" pitchFamily="2" charset="0"/>
              </a:rPr>
              <a:t>lucha por la existencia</a:t>
            </a:r>
            <a:r>
              <a:rPr lang="es-ES_tradnl">
                <a:latin typeface="Times" pitchFamily="2" charset="0"/>
              </a:rPr>
              <a:t>. Es decir, las variaciones favorecen la sobrevivencia de un individuo cuando compite con otros induciendo el éxito reproductivo y, por ende, la conservación del nuevo carácter.</a:t>
            </a:r>
          </a:p>
        </p:txBody>
      </p:sp>
    </p:spTree>
    <p:extLst>
      <p:ext uri="{BB962C8B-B14F-4D97-AF65-F5344CB8AC3E}">
        <p14:creationId xmlns:p14="http://schemas.microsoft.com/office/powerpoint/2010/main" val="3344685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A45BA93-EAC0-534A-BFB3-3031EAFA6A7D}"/>
              </a:ext>
            </a:extLst>
          </p:cNvPr>
          <p:cNvSpPr/>
          <p:nvPr/>
        </p:nvSpPr>
        <p:spPr>
          <a:xfrm>
            <a:off x="918576" y="1859339"/>
            <a:ext cx="6096000" cy="3139321"/>
          </a:xfrm>
          <a:prstGeom prst="rect">
            <a:avLst/>
          </a:prstGeom>
        </p:spPr>
        <p:txBody>
          <a:bodyPr>
            <a:spAutoFit/>
          </a:bodyPr>
          <a:lstStyle/>
          <a:p>
            <a:r>
              <a:rPr lang="es-ES_tradnl" dirty="0">
                <a:latin typeface="Times" pitchFamily="2" charset="0"/>
              </a:rPr>
              <a:t>Ley de Hardy-</a:t>
            </a:r>
            <a:r>
              <a:rPr lang="es-ES_tradnl" dirty="0" err="1">
                <a:latin typeface="Times" pitchFamily="2" charset="0"/>
              </a:rPr>
              <a:t>Weinberg</a:t>
            </a:r>
            <a:endParaRPr lang="es-ES_tradnl" dirty="0">
              <a:latin typeface="Times" pitchFamily="2" charset="0"/>
            </a:endParaRPr>
          </a:p>
          <a:p>
            <a:endParaRPr lang="es-ES_tradnl" dirty="0">
              <a:latin typeface="Times" pitchFamily="2" charset="0"/>
            </a:endParaRPr>
          </a:p>
          <a:p>
            <a:r>
              <a:rPr lang="es-ES_tradnl" dirty="0">
                <a:latin typeface="Times" pitchFamily="2" charset="0"/>
              </a:rPr>
              <a:t>En una población de elevado número de individuos, con reproducción aleatoria entre ellos y sin que actúe ninguna fuerza evolutiva, las proporciones de los alelos de un gen se mantienen estables, generación tras generación.</a:t>
            </a:r>
          </a:p>
          <a:p>
            <a:endParaRPr lang="es-ES_tradnl" dirty="0">
              <a:latin typeface="Times" pitchFamily="2" charset="0"/>
            </a:endParaRPr>
          </a:p>
          <a:p>
            <a:r>
              <a:rPr lang="es-ES_tradnl" dirty="0">
                <a:latin typeface="Times" pitchFamily="2" charset="0"/>
              </a:rPr>
              <a:t>Formulada matemáticamente, en su forma más sencilla, se representa así:</a:t>
            </a:r>
          </a:p>
          <a:p>
            <a:endParaRPr lang="es-ES_tradnl" dirty="0">
              <a:latin typeface="Times" pitchFamily="2" charset="0"/>
            </a:endParaRPr>
          </a:p>
          <a:p>
            <a:r>
              <a:rPr lang="es-ES_tradnl" dirty="0">
                <a:latin typeface="Times" pitchFamily="2" charset="0"/>
              </a:rPr>
              <a:t>(p + q)</a:t>
            </a:r>
            <a:r>
              <a:rPr lang="es-ES_tradnl" baseline="30000" dirty="0">
                <a:latin typeface="Times" pitchFamily="2" charset="0"/>
              </a:rPr>
              <a:t>2</a:t>
            </a:r>
            <a:r>
              <a:rPr lang="es-ES_tradnl" dirty="0">
                <a:latin typeface="Times" pitchFamily="2" charset="0"/>
              </a:rPr>
              <a:t> = p</a:t>
            </a:r>
            <a:r>
              <a:rPr lang="es-ES_tradnl" baseline="30000" dirty="0">
                <a:latin typeface="Times" pitchFamily="2" charset="0"/>
              </a:rPr>
              <a:t>2</a:t>
            </a:r>
            <a:r>
              <a:rPr lang="es-ES_tradnl" dirty="0">
                <a:latin typeface="Times" pitchFamily="2" charset="0"/>
              </a:rPr>
              <a:t> + 2pq + q</a:t>
            </a:r>
            <a:r>
              <a:rPr lang="es-ES_tradnl" baseline="30000" dirty="0">
                <a:latin typeface="Times" pitchFamily="2" charset="0"/>
              </a:rPr>
              <a:t>2</a:t>
            </a:r>
            <a:r>
              <a:rPr lang="es-ES_tradnl" dirty="0">
                <a:latin typeface="Times" pitchFamily="2" charset="0"/>
              </a:rPr>
              <a:t> = 1</a:t>
            </a:r>
          </a:p>
        </p:txBody>
      </p:sp>
      <p:sp>
        <p:nvSpPr>
          <p:cNvPr id="6" name="Rectangle 5">
            <a:extLst>
              <a:ext uri="{FF2B5EF4-FFF2-40B4-BE49-F238E27FC236}">
                <a16:creationId xmlns:a16="http://schemas.microsoft.com/office/drawing/2014/main" id="{8308F013-9809-5447-87E2-697B0E480EAC}"/>
              </a:ext>
            </a:extLst>
          </p:cNvPr>
          <p:cNvSpPr/>
          <p:nvPr/>
        </p:nvSpPr>
        <p:spPr>
          <a:xfrm>
            <a:off x="7853819" y="3059667"/>
            <a:ext cx="3807912" cy="738664"/>
          </a:xfrm>
          <a:prstGeom prst="rect">
            <a:avLst/>
          </a:prstGeom>
        </p:spPr>
        <p:txBody>
          <a:bodyPr wrap="square">
            <a:spAutoFit/>
          </a:bodyPr>
          <a:lstStyle/>
          <a:p>
            <a:r>
              <a:rPr lang="es-ES_tradnl" sz="1400" i="1" dirty="0">
                <a:latin typeface="American Typewriter" panose="02090604020004020304" pitchFamily="18" charset="77"/>
              </a:rPr>
              <a:t>La evolución se define como</a:t>
            </a:r>
            <a:r>
              <a:rPr lang="es-ES_tradnl" sz="1400" dirty="0">
                <a:latin typeface="American Typewriter" panose="02090604020004020304" pitchFamily="18" charset="77"/>
              </a:rPr>
              <a:t> </a:t>
            </a:r>
            <a:r>
              <a:rPr lang="es-ES_tradnl" sz="1400" i="1" dirty="0">
                <a:latin typeface="American Typewriter" panose="02090604020004020304" pitchFamily="18" charset="77"/>
              </a:rPr>
              <a:t>la variación de las frecuencias alélicas de una población a lo largo del tiempo</a:t>
            </a:r>
            <a:endParaRPr lang="es-ES_tradnl" sz="1400" dirty="0">
              <a:latin typeface="American Typewriter" panose="02090604020004020304" pitchFamily="18" charset="77"/>
            </a:endParaRPr>
          </a:p>
        </p:txBody>
      </p:sp>
    </p:spTree>
    <p:extLst>
      <p:ext uri="{BB962C8B-B14F-4D97-AF65-F5344CB8AC3E}">
        <p14:creationId xmlns:p14="http://schemas.microsoft.com/office/powerpoint/2010/main" val="29262709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TotalTime>
  <Words>1738</Words>
  <Application>Microsoft Macintosh PowerPoint</Application>
  <PresentationFormat>Widescreen</PresentationFormat>
  <Paragraphs>70</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American Typewriter</vt:lpstr>
      <vt:lpstr>Arial</vt:lpstr>
      <vt:lpstr>Calibri</vt:lpstr>
      <vt:lpstr>Calibri Light</vt:lpstr>
      <vt:lpstr>Times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Xavier</dc:creator>
  <cp:lastModifiedBy>Xavier</cp:lastModifiedBy>
  <cp:revision>21</cp:revision>
  <dcterms:created xsi:type="dcterms:W3CDTF">2020-04-29T23:00:35Z</dcterms:created>
  <dcterms:modified xsi:type="dcterms:W3CDTF">2020-05-01T00:51:59Z</dcterms:modified>
</cp:coreProperties>
</file>